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6"/>
  </p:notesMasterIdLst>
  <p:handoutMasterIdLst>
    <p:handoutMasterId r:id="rId67"/>
  </p:handoutMasterIdLst>
  <p:sldIdLst>
    <p:sldId id="257" r:id="rId3"/>
    <p:sldId id="258" r:id="rId4"/>
    <p:sldId id="259" r:id="rId5"/>
    <p:sldId id="260" r:id="rId6"/>
    <p:sldId id="261" r:id="rId7"/>
    <p:sldId id="321" r:id="rId8"/>
    <p:sldId id="262" r:id="rId9"/>
    <p:sldId id="297" r:id="rId10"/>
    <p:sldId id="264" r:id="rId11"/>
    <p:sldId id="263" r:id="rId12"/>
    <p:sldId id="265" r:id="rId13"/>
    <p:sldId id="266" r:id="rId14"/>
    <p:sldId id="268" r:id="rId15"/>
    <p:sldId id="322" r:id="rId16"/>
    <p:sldId id="273" r:id="rId17"/>
    <p:sldId id="270" r:id="rId18"/>
    <p:sldId id="271" r:id="rId19"/>
    <p:sldId id="272" r:id="rId20"/>
    <p:sldId id="269" r:id="rId21"/>
    <p:sldId id="299" r:id="rId22"/>
    <p:sldId id="274" r:id="rId23"/>
    <p:sldId id="281" r:id="rId24"/>
    <p:sldId id="283" r:id="rId25"/>
    <p:sldId id="276" r:id="rId26"/>
    <p:sldId id="275" r:id="rId27"/>
    <p:sldId id="319" r:id="rId28"/>
    <p:sldId id="329" r:id="rId29"/>
    <p:sldId id="324" r:id="rId30"/>
    <p:sldId id="325" r:id="rId31"/>
    <p:sldId id="326" r:id="rId32"/>
    <p:sldId id="327" r:id="rId33"/>
    <p:sldId id="301" r:id="rId34"/>
    <p:sldId id="302" r:id="rId35"/>
    <p:sldId id="303" r:id="rId36"/>
    <p:sldId id="307" r:id="rId37"/>
    <p:sldId id="304" r:id="rId38"/>
    <p:sldId id="305" r:id="rId39"/>
    <p:sldId id="323" r:id="rId40"/>
    <p:sldId id="330" r:id="rId41"/>
    <p:sldId id="306" r:id="rId42"/>
    <p:sldId id="309" r:id="rId43"/>
    <p:sldId id="320" r:id="rId44"/>
    <p:sldId id="308" r:id="rId45"/>
    <p:sldId id="294" r:id="rId46"/>
    <p:sldId id="331" r:id="rId47"/>
    <p:sldId id="336" r:id="rId48"/>
    <p:sldId id="334" r:id="rId49"/>
    <p:sldId id="335" r:id="rId50"/>
    <p:sldId id="332" r:id="rId51"/>
    <p:sldId id="333" r:id="rId52"/>
    <p:sldId id="295" r:id="rId53"/>
    <p:sldId id="337" r:id="rId54"/>
    <p:sldId id="310" r:id="rId55"/>
    <p:sldId id="311" r:id="rId56"/>
    <p:sldId id="312" r:id="rId57"/>
    <p:sldId id="313" r:id="rId58"/>
    <p:sldId id="338" r:id="rId59"/>
    <p:sldId id="339" r:id="rId60"/>
    <p:sldId id="340" r:id="rId61"/>
    <p:sldId id="314" r:id="rId62"/>
    <p:sldId id="315" r:id="rId63"/>
    <p:sldId id="316" r:id="rId64"/>
    <p:sldId id="317" r:id="rId6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1EDC8F67-CEEE-4A75-9247-C1C0664BAB23}" type="datetimeFigureOut">
              <a:rPr lang="en-US" smtClean="0"/>
              <a:t>9/29/2016</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5364B57F-B2D2-47AA-9D98-9CAB6B12DE26}" type="slidenum">
              <a:rPr lang="en-US" smtClean="0"/>
              <a:t>‹#›</a:t>
            </a:fld>
            <a:endParaRPr lang="en-US"/>
          </a:p>
        </p:txBody>
      </p:sp>
    </p:spTree>
    <p:extLst>
      <p:ext uri="{BB962C8B-B14F-4D97-AF65-F5344CB8AC3E}">
        <p14:creationId xmlns:p14="http://schemas.microsoft.com/office/powerpoint/2010/main" val="1409368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5301569-5C72-438F-A225-C7E8057CE1CE}" type="datetimeFigureOut">
              <a:rPr lang="en-US" smtClean="0"/>
              <a:t>9/29/2016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3F81100F-8023-4E71-9D32-0BBE34A69FC1}" type="slidenum">
              <a:rPr lang="en-US" smtClean="0"/>
              <a:t>‹#›</a:t>
            </a:fld>
            <a:endParaRPr lang="en-US"/>
          </a:p>
        </p:txBody>
      </p:sp>
    </p:spTree>
    <p:extLst>
      <p:ext uri="{BB962C8B-B14F-4D97-AF65-F5344CB8AC3E}">
        <p14:creationId xmlns:p14="http://schemas.microsoft.com/office/powerpoint/2010/main" val="171383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E69B0F-EA0B-43DD-98A0-7BF5283E8698}" type="slidenum">
              <a:rPr lang="en-US" smtClean="0"/>
              <a:pPr/>
              <a:t>22</a:t>
            </a:fld>
            <a:endParaRPr lang="en-US" dirty="0"/>
          </a:p>
        </p:txBody>
      </p:sp>
    </p:spTree>
    <p:extLst>
      <p:ext uri="{BB962C8B-B14F-4D97-AF65-F5344CB8AC3E}">
        <p14:creationId xmlns:p14="http://schemas.microsoft.com/office/powerpoint/2010/main" val="721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81100F-8023-4E71-9D32-0BBE34A69FC1}" type="slidenum">
              <a:rPr lang="en-US" smtClean="0"/>
              <a:t>32</a:t>
            </a:fld>
            <a:endParaRPr lang="en-US"/>
          </a:p>
        </p:txBody>
      </p:sp>
    </p:spTree>
    <p:extLst>
      <p:ext uri="{BB962C8B-B14F-4D97-AF65-F5344CB8AC3E}">
        <p14:creationId xmlns:p14="http://schemas.microsoft.com/office/powerpoint/2010/main" val="232508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E69B0F-EA0B-43DD-98A0-7BF5283E8698}" type="slidenum">
              <a:rPr lang="en-US" smtClean="0"/>
              <a:pPr/>
              <a:t>44</a:t>
            </a:fld>
            <a:endParaRPr lang="en-US"/>
          </a:p>
        </p:txBody>
      </p:sp>
    </p:spTree>
    <p:extLst>
      <p:ext uri="{BB962C8B-B14F-4D97-AF65-F5344CB8AC3E}">
        <p14:creationId xmlns:p14="http://schemas.microsoft.com/office/powerpoint/2010/main" val="4098482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85621-E123-4FC7-9A74-5290B4E6A392}"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4085073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85621-E123-4FC7-9A74-5290B4E6A392}"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04154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85621-E123-4FC7-9A74-5290B4E6A392}"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2806790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66445F-D4DD-4C07-98F2-3EC7E99E33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747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D89F4A-5341-4AFE-9946-FC0ECE6E89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701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6F85B6-7483-4F90-82FD-2A69E4F66C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9414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221C2E-468A-469E-A925-687384F87F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033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D1E969-EB15-4512-8232-FDB9272EBB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177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C893B88-FB4E-4115-A41A-0F85F8AB97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5552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D97CA69-BF76-4E62-B181-51DE76415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011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D3F084-75D2-488B-BF01-5C027DB1E7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8228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85621-E123-4FC7-9A74-5290B4E6A392}"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627232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6EC340-7703-4638-B49C-01CB6E4C56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2992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9378AA-990B-4EC2-85CC-253386E96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027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AF1871-37A8-44F2-8841-C5FC11C14D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545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85621-E123-4FC7-9A74-5290B4E6A392}" type="datetimeFigureOut">
              <a:rPr lang="en-US" smtClean="0"/>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495714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85621-E123-4FC7-9A74-5290B4E6A392}"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6222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85621-E123-4FC7-9A74-5290B4E6A392}" type="datetimeFigureOut">
              <a:rPr lang="en-US" smtClean="0"/>
              <a:t>9/29/2016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560261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85621-E123-4FC7-9A74-5290B4E6A392}" type="datetimeFigureOut">
              <a:rPr lang="en-US" smtClean="0"/>
              <a:t>9/29/2016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2210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85621-E123-4FC7-9A74-5290B4E6A392}" type="datetimeFigureOut">
              <a:rPr lang="en-US" smtClean="0"/>
              <a:t>9/29/2016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3273920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85621-E123-4FC7-9A74-5290B4E6A392}"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251816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85621-E123-4FC7-9A74-5290B4E6A392}" type="datetimeFigureOut">
              <a:rPr lang="en-US" smtClean="0"/>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958C3-9579-4468-A1DD-F841A92AAAA6}" type="slidenum">
              <a:rPr lang="en-US" smtClean="0"/>
              <a:t>‹#›</a:t>
            </a:fld>
            <a:endParaRPr lang="en-US"/>
          </a:p>
        </p:txBody>
      </p:sp>
    </p:spTree>
    <p:extLst>
      <p:ext uri="{BB962C8B-B14F-4D97-AF65-F5344CB8AC3E}">
        <p14:creationId xmlns:p14="http://schemas.microsoft.com/office/powerpoint/2010/main" val="144161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85621-E123-4FC7-9A74-5290B4E6A392}" type="datetimeFigureOut">
              <a:rPr lang="en-US" smtClean="0"/>
              <a:t>9/29/2016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958C3-9579-4468-A1DD-F841A92AAAA6}" type="slidenum">
              <a:rPr lang="en-US" smtClean="0"/>
              <a:t>‹#›</a:t>
            </a:fld>
            <a:endParaRPr lang="en-US"/>
          </a:p>
        </p:txBody>
      </p:sp>
    </p:spTree>
    <p:extLst>
      <p:ext uri="{BB962C8B-B14F-4D97-AF65-F5344CB8AC3E}">
        <p14:creationId xmlns:p14="http://schemas.microsoft.com/office/powerpoint/2010/main" val="927132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A58350-D1A8-4CF8-B351-2DA7930797F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037553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gif"/><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1.gif"/><Relationship Id="rId5" Type="http://schemas.openxmlformats.org/officeDocument/2006/relationships/image" Target="../media/image90.jpeg"/><Relationship Id="rId4"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gi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gif"/><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gi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5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jpeg"/><Relationship Id="rId5" Type="http://schemas.openxmlformats.org/officeDocument/2006/relationships/image" Target="../media/image27.gif"/><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13.xml"/><Relationship Id="rId7" Type="http://schemas.openxmlformats.org/officeDocument/2006/relationships/image" Target="../media/image33.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jpeg"/><Relationship Id="rId11" Type="http://schemas.openxmlformats.org/officeDocument/2006/relationships/image" Target="../media/image36.jpeg"/><Relationship Id="rId5" Type="http://schemas.openxmlformats.org/officeDocument/2006/relationships/image" Target="../media/image31.gif"/><Relationship Id="rId10"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2190396"/>
            <a:ext cx="2127124" cy="20116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09800" y="-33249"/>
            <a:ext cx="3011547" cy="216568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241" y="25748"/>
            <a:ext cx="2192558" cy="21066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07798" y="3441680"/>
            <a:ext cx="4847289" cy="3416320"/>
          </a:xfrm>
          <a:prstGeom prst="rect">
            <a:avLst/>
          </a:prstGeom>
          <a:gradFill>
            <a:gsLst>
              <a:gs pos="0">
                <a:srgbClr val="E6DCAC">
                  <a:lumMod val="22000"/>
                  <a:lumOff val="78000"/>
                </a:srgbClr>
              </a:gs>
              <a:gs pos="12000">
                <a:srgbClr val="E6D78A"/>
              </a:gs>
              <a:gs pos="30000">
                <a:srgbClr val="C7AC4C"/>
              </a:gs>
              <a:gs pos="45000">
                <a:srgbClr val="E6D78A"/>
              </a:gs>
              <a:gs pos="77000">
                <a:srgbClr val="C7AC4C"/>
              </a:gs>
              <a:gs pos="100000">
                <a:srgbClr val="E6DCAC"/>
              </a:gs>
            </a:gsLst>
            <a:lin ang="5400000" scaled="0"/>
          </a:grad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Industrialization</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During the</a:t>
            </a:r>
          </a:p>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“Gilded Age”</a:t>
            </a:r>
          </a:p>
          <a:p>
            <a:pPr algn="ctr"/>
            <a:endPar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34000" y="2133600"/>
            <a:ext cx="1634982" cy="13258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209801" y="2152488"/>
            <a:ext cx="1505772" cy="13258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055087" y="4202076"/>
            <a:ext cx="2121689" cy="265592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15573" y="2133600"/>
            <a:ext cx="1582786" cy="132089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2819400" y="6019800"/>
            <a:ext cx="3581400" cy="609600"/>
          </a:xfrm>
        </p:spPr>
        <p:txBody>
          <a:bodyPr/>
          <a:lstStyle/>
          <a:p>
            <a:r>
              <a:rPr lang="en-US" b="1" dirty="0" smtClean="0">
                <a:solidFill>
                  <a:schemeClr val="tx1"/>
                </a:solidFill>
              </a:rPr>
              <a:t>STAAR Review 2</a:t>
            </a:r>
            <a:endParaRPr lang="en-US" b="1" dirty="0">
              <a:solidFill>
                <a:schemeClr val="tx1"/>
              </a:solidFill>
            </a:endParaRPr>
          </a:p>
        </p:txBody>
      </p:sp>
      <p:pic>
        <p:nvPicPr>
          <p:cNvPr id="2" name="Picture 2" descr="C:\Users\mike.montgomery\Documents\05 Gilded Age\telephone man animated.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298359" y="25748"/>
            <a:ext cx="1483441" cy="208151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 name="Picture 3" descr="C:\Users\mike.montgomery\Documents\05 Gilded Age\corp map.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0"/>
            <a:ext cx="2347781" cy="208483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C:\Users\mike.montgomery\Documents\05 Gilded Age\SteamEngine[1].gif"/>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587" r="4846"/>
          <a:stretch/>
        </p:blipFill>
        <p:spPr bwMode="auto">
          <a:xfrm>
            <a:off x="7038982" y="2132434"/>
            <a:ext cx="2166800" cy="20116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8" name="Picture 6" descr="https://encrypted-tbn2.gstatic.com/images?q=tbn:ANd9GcShzQtiyl_UACE96ebQgOxHZNlOXYObImW7DgbQH_BZU81DfYY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267200"/>
            <a:ext cx="2135552" cy="256032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48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out)">
                                      <p:cBhvr>
                                        <p:cTn id="11" dur="2000"/>
                                        <p:tgtEl>
                                          <p:spTgt spid="1026"/>
                                        </p:tgtEl>
                                      </p:cBhvr>
                                    </p:animEffect>
                                  </p:childTnLst>
                                </p:cTn>
                              </p:par>
                            </p:childTnLst>
                          </p:cTn>
                        </p:par>
                        <p:par>
                          <p:cTn id="12" fill="hold">
                            <p:stCondLst>
                              <p:cond delay="4000"/>
                            </p:stCondLst>
                            <p:childTnLst>
                              <p:par>
                                <p:cTn id="13" presetID="6" presetClass="entr" presetSubtype="32"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ircle(out)">
                                      <p:cBhvr>
                                        <p:cTn id="15" dur="2000"/>
                                        <p:tgtEl>
                                          <p:spTgt spid="1027"/>
                                        </p:tgtEl>
                                      </p:cBhvr>
                                    </p:animEffect>
                                  </p:childTnLst>
                                </p:cTn>
                              </p:par>
                            </p:childTnLst>
                          </p:cTn>
                        </p:par>
                        <p:par>
                          <p:cTn id="16" fill="hold">
                            <p:stCondLst>
                              <p:cond delay="6000"/>
                            </p:stCondLst>
                            <p:childTnLst>
                              <p:par>
                                <p:cTn id="17" presetID="6" presetClass="entr" presetSubtype="32"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circle(out)">
                                      <p:cBhvr>
                                        <p:cTn id="19" dur="2000"/>
                                        <p:tgtEl>
                                          <p:spTgt spid="1029"/>
                                        </p:tgtEl>
                                      </p:cBhvr>
                                    </p:animEffect>
                                  </p:childTnLst>
                                </p:cTn>
                              </p:par>
                            </p:childTnLst>
                          </p:cTn>
                        </p:par>
                        <p:par>
                          <p:cTn id="20" fill="hold">
                            <p:stCondLst>
                              <p:cond delay="8000"/>
                            </p:stCondLst>
                            <p:childTnLst>
                              <p:par>
                                <p:cTn id="21" presetID="6" presetClass="entr" presetSubtype="32"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ircle(out)">
                                      <p:cBhvr>
                                        <p:cTn id="23" dur="2000"/>
                                        <p:tgtEl>
                                          <p:spTgt spid="1028"/>
                                        </p:tgtEl>
                                      </p:cBhvr>
                                    </p:animEffect>
                                  </p:childTnLst>
                                </p:cTn>
                              </p:par>
                            </p:childTnLst>
                          </p:cTn>
                        </p:par>
                        <p:par>
                          <p:cTn id="24" fill="hold">
                            <p:stCondLst>
                              <p:cond delay="10000"/>
                            </p:stCondLst>
                            <p:childTnLst>
                              <p:par>
                                <p:cTn id="25" presetID="6" presetClass="entr" presetSubtype="32" fill="hold" nodeType="after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circle(out)">
                                      <p:cBhvr>
                                        <p:cTn id="27" dur="2000"/>
                                        <p:tgtEl>
                                          <p:spTgt spid="1032"/>
                                        </p:tgtEl>
                                      </p:cBhvr>
                                    </p:animEffect>
                                  </p:childTnLst>
                                </p:cTn>
                              </p:par>
                            </p:childTnLst>
                          </p:cTn>
                        </p:par>
                        <p:par>
                          <p:cTn id="28" fill="hold">
                            <p:stCondLst>
                              <p:cond delay="12000"/>
                            </p:stCondLst>
                            <p:childTnLst>
                              <p:par>
                                <p:cTn id="29" presetID="6" presetClass="entr" presetSubtype="32" fill="hold" nodeType="afterEffect">
                                  <p:stCondLst>
                                    <p:cond delay="0"/>
                                  </p:stCondLst>
                                  <p:childTnLst>
                                    <p:set>
                                      <p:cBhvr>
                                        <p:cTn id="30" dur="1" fill="hold">
                                          <p:stCondLst>
                                            <p:cond delay="0"/>
                                          </p:stCondLst>
                                        </p:cTn>
                                        <p:tgtEl>
                                          <p:spTgt spid="1033"/>
                                        </p:tgtEl>
                                        <p:attrNameLst>
                                          <p:attrName>style.visibility</p:attrName>
                                        </p:attrNameLst>
                                      </p:cBhvr>
                                      <p:to>
                                        <p:strVal val="visible"/>
                                      </p:to>
                                    </p:set>
                                    <p:animEffect transition="in" filter="circle(out)">
                                      <p:cBhvr>
                                        <p:cTn id="31" dur="2000"/>
                                        <p:tgtEl>
                                          <p:spTgt spid="1033"/>
                                        </p:tgtEl>
                                      </p:cBhvr>
                                    </p:animEffect>
                                  </p:childTnLst>
                                </p:cTn>
                              </p:par>
                            </p:childTnLst>
                          </p:cTn>
                        </p:par>
                        <p:par>
                          <p:cTn id="32" fill="hold">
                            <p:stCondLst>
                              <p:cond delay="14000"/>
                            </p:stCondLst>
                            <p:childTnLst>
                              <p:par>
                                <p:cTn id="33" presetID="6" presetClass="entr" presetSubtype="32"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circle(out)">
                                      <p:cBhvr>
                                        <p:cTn id="35" dur="2000"/>
                                        <p:tgtEl>
                                          <p:spTgt spid="1030"/>
                                        </p:tgtEl>
                                      </p:cBhvr>
                                    </p:animEffect>
                                  </p:childTnLst>
                                </p:cTn>
                              </p:par>
                            </p:childTnLst>
                          </p:cTn>
                        </p:par>
                        <p:par>
                          <p:cTn id="36" fill="hold">
                            <p:stCondLst>
                              <p:cond delay="16000"/>
                            </p:stCondLst>
                            <p:childTnLst>
                              <p:par>
                                <p:cTn id="37" presetID="6" presetClass="entr" presetSubtype="32"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out)">
                                      <p:cBhvr>
                                        <p:cTn id="39" dur="2000"/>
                                        <p:tgtEl>
                                          <p:spTgt spid="8"/>
                                        </p:tgtEl>
                                      </p:cBhvr>
                                    </p:animEffect>
                                  </p:childTnLst>
                                </p:cTn>
                              </p:par>
                            </p:childTnLst>
                          </p:cTn>
                        </p:par>
                        <p:par>
                          <p:cTn id="40" fill="hold">
                            <p:stCondLst>
                              <p:cond delay="18000"/>
                            </p:stCondLst>
                            <p:childTnLst>
                              <p:par>
                                <p:cTn id="41" presetID="6" presetClass="entr" presetSubtype="32"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out)">
                                      <p:cBhvr>
                                        <p:cTn id="43" dur="2000"/>
                                        <p:tgtEl>
                                          <p:spTgt spid="5"/>
                                        </p:tgtEl>
                                      </p:cBhvr>
                                    </p:animEffect>
                                  </p:childTnLst>
                                </p:cTn>
                              </p:par>
                            </p:childTnLst>
                          </p:cTn>
                        </p:par>
                        <p:par>
                          <p:cTn id="44" fill="hold">
                            <p:stCondLst>
                              <p:cond delay="20000"/>
                            </p:stCondLst>
                            <p:childTnLst>
                              <p:par>
                                <p:cTn id="45" presetID="6" presetClass="entr" presetSubtype="32"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out)">
                                      <p:cBhvr>
                                        <p:cTn id="4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rmAutofit fontScale="90000"/>
          </a:bodyPr>
          <a:lstStyle/>
          <a:p>
            <a:r>
              <a:rPr lang="en-US" dirty="0"/>
              <a:t>Other Inventors &amp; Innovations</a:t>
            </a:r>
          </a:p>
        </p:txBody>
      </p:sp>
      <p:sp>
        <p:nvSpPr>
          <p:cNvPr id="3" name="Content Placeholder 2"/>
          <p:cNvSpPr>
            <a:spLocks noGrp="1"/>
          </p:cNvSpPr>
          <p:nvPr>
            <p:ph idx="1"/>
          </p:nvPr>
        </p:nvSpPr>
        <p:spPr>
          <a:xfrm>
            <a:off x="91004" y="1828801"/>
            <a:ext cx="5776396" cy="2133600"/>
          </a:xfrm>
        </p:spPr>
        <p:txBody>
          <a:bodyPr>
            <a:normAutofit/>
          </a:bodyPr>
          <a:lstStyle/>
          <a:p>
            <a:r>
              <a:rPr lang="en-US" sz="2600" b="1" dirty="0" smtClean="0">
                <a:solidFill>
                  <a:srgbClr val="FF0000"/>
                </a:solidFill>
              </a:rPr>
              <a:t>Christopher Sholes</a:t>
            </a:r>
            <a:r>
              <a:rPr lang="en-US" sz="2600" dirty="0" smtClean="0">
                <a:solidFill>
                  <a:srgbClr val="FF0000"/>
                </a:solidFill>
              </a:rPr>
              <a:t> – typewriter,</a:t>
            </a:r>
            <a:r>
              <a:rPr lang="en-US" sz="2600" dirty="0" smtClean="0"/>
              <a:t> made businesses more productive and helped improve communications. Eventually led to computer keyboards.  (1867)</a:t>
            </a:r>
            <a:endParaRPr lang="en-US" sz="2600" b="1" dirty="0">
              <a:solidFill>
                <a:srgbClr val="FF0000"/>
              </a:solidFill>
            </a:endParaRPr>
          </a:p>
        </p:txBody>
      </p:sp>
      <p:sp>
        <p:nvSpPr>
          <p:cNvPr id="4" name="Content Placeholder 2"/>
          <p:cNvSpPr txBox="1">
            <a:spLocks/>
          </p:cNvSpPr>
          <p:nvPr/>
        </p:nvSpPr>
        <p:spPr>
          <a:xfrm>
            <a:off x="457200" y="838200"/>
            <a:ext cx="8229600" cy="762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600" b="1" dirty="0"/>
              <a:t>This was a time period of many invention</a:t>
            </a:r>
            <a:r>
              <a:rPr lang="en-US" sz="2600" dirty="0"/>
              <a:t>s </a:t>
            </a:r>
            <a:r>
              <a:rPr lang="en-US" sz="2600" b="1" dirty="0"/>
              <a:t>that improved the lifestyle and standard of living of many Americans. </a:t>
            </a:r>
          </a:p>
        </p:txBody>
      </p:sp>
      <p:pic>
        <p:nvPicPr>
          <p:cNvPr id="5124" name="Picture 4" descr="http://images.fineartamerica.com/images-medium-large/christopher-latham-sholes-1819-1890-everet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873" y="1752600"/>
            <a:ext cx="2935390" cy="193963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501820" y="4036433"/>
            <a:ext cx="5642180" cy="25252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b="1" dirty="0" smtClean="0">
                <a:solidFill>
                  <a:srgbClr val="0070C0"/>
                </a:solidFill>
              </a:rPr>
              <a:t>Wright Brothers </a:t>
            </a:r>
            <a:r>
              <a:rPr lang="en-US" sz="2600" dirty="0" smtClean="0">
                <a:solidFill>
                  <a:srgbClr val="0070C0"/>
                </a:solidFill>
              </a:rPr>
              <a:t>– Orville &amp; Wilbur</a:t>
            </a:r>
            <a:r>
              <a:rPr lang="en-US" sz="2600" dirty="0" smtClean="0"/>
              <a:t> first successful manned flight.  Although their first flight lasted only seconds, it opened way for air travel at a dramatically increased speed and distance travelled.  (1903)</a:t>
            </a:r>
            <a:endParaRPr lang="en-US" sz="2600" b="1" dirty="0">
              <a:solidFill>
                <a:srgbClr val="FF0000"/>
              </a:solidFill>
            </a:endParaRPr>
          </a:p>
        </p:txBody>
      </p:sp>
      <p:pic>
        <p:nvPicPr>
          <p:cNvPr id="5125" name="Picture 5" descr="F:\05 Gilded Age\wright-broth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04" y="4116385"/>
            <a:ext cx="3410816" cy="2559915"/>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5127" name="Picture 7" descr="http://www.passionforpets.com.au/media/30926/AnimatedAirplane.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3809999"/>
            <a:ext cx="1111251"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5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5125"/>
                                        </p:tgtEl>
                                        <p:attrNameLst>
                                          <p:attrName>style.visibility</p:attrName>
                                        </p:attrNameLst>
                                      </p:cBhvr>
                                      <p:to>
                                        <p:strVal val="visible"/>
                                      </p:to>
                                    </p:set>
                                    <p:animEffect transition="in" filter="fade">
                                      <p:cBhvr>
                                        <p:cTn id="23" dur="500"/>
                                        <p:tgtEl>
                                          <p:spTgt spid="5125"/>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127"/>
                                        </p:tgtEl>
                                        <p:attrNameLst>
                                          <p:attrName>style.visibility</p:attrName>
                                        </p:attrNameLst>
                                      </p:cBhvr>
                                      <p:to>
                                        <p:strVal val="visible"/>
                                      </p:to>
                                    </p:set>
                                    <p:animEffect transition="in" filter="fade">
                                      <p:cBhvr>
                                        <p:cTn id="27" dur="1000"/>
                                        <p:tgtEl>
                                          <p:spTgt spid="5127"/>
                                        </p:tgtEl>
                                      </p:cBhvr>
                                    </p:animEffect>
                                    <p:anim calcmode="lin" valueType="num">
                                      <p:cBhvr>
                                        <p:cTn id="28" dur="1000" fill="hold"/>
                                        <p:tgtEl>
                                          <p:spTgt spid="5127"/>
                                        </p:tgtEl>
                                        <p:attrNameLst>
                                          <p:attrName>ppt_x</p:attrName>
                                        </p:attrNameLst>
                                      </p:cBhvr>
                                      <p:tavLst>
                                        <p:tav tm="0">
                                          <p:val>
                                            <p:strVal val="#ppt_x"/>
                                          </p:val>
                                        </p:tav>
                                        <p:tav tm="100000">
                                          <p:val>
                                            <p:strVal val="#ppt_x"/>
                                          </p:val>
                                        </p:tav>
                                      </p:tavLst>
                                    </p:anim>
                                    <p:anim calcmode="lin" valueType="num">
                                      <p:cBhvr>
                                        <p:cTn id="29"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05 Gilded Age\railroads 1860.gif"/>
          <p:cNvPicPr>
            <a:picLocks noChangeAspect="1" noChangeArrowheads="1"/>
          </p:cNvPicPr>
          <p:nvPr/>
        </p:nvPicPr>
        <p:blipFill rotWithShape="1">
          <a:blip r:embed="rId2">
            <a:extLst>
              <a:ext uri="{28A0092B-C50C-407E-A947-70E740481C1C}">
                <a14:useLocalDpi xmlns:a14="http://schemas.microsoft.com/office/drawing/2010/main" val="0"/>
              </a:ext>
            </a:extLst>
          </a:blip>
          <a:srcRect l="6734" t="265" r="8616" b="10132"/>
          <a:stretch/>
        </p:blipFill>
        <p:spPr bwMode="auto">
          <a:xfrm>
            <a:off x="5264330" y="1295400"/>
            <a:ext cx="371202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3.gstatic.com/images?q=tbn:ANd9GcSABy4-WRQ4KWTV9esacfxH1b1dnXgXjh-7CBxay8RoSVzmPgDX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459" y="3316616"/>
            <a:ext cx="1619250" cy="6819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792162"/>
          </a:xfrm>
        </p:spPr>
        <p:txBody>
          <a:bodyPr/>
          <a:lstStyle/>
          <a:p>
            <a:r>
              <a:rPr lang="en-US" dirty="0" smtClean="0"/>
              <a:t>The Growth of Railroads</a:t>
            </a:r>
            <a:endParaRPr lang="en-US" dirty="0"/>
          </a:p>
        </p:txBody>
      </p:sp>
      <p:sp>
        <p:nvSpPr>
          <p:cNvPr id="3" name="Content Placeholder 2"/>
          <p:cNvSpPr>
            <a:spLocks noGrp="1"/>
          </p:cNvSpPr>
          <p:nvPr>
            <p:ph idx="1"/>
          </p:nvPr>
        </p:nvSpPr>
        <p:spPr>
          <a:xfrm>
            <a:off x="152400" y="1212272"/>
            <a:ext cx="4876800" cy="5493327"/>
          </a:xfrm>
        </p:spPr>
        <p:txBody>
          <a:bodyPr>
            <a:normAutofit lnSpcReduction="10000"/>
          </a:bodyPr>
          <a:lstStyle/>
          <a:p>
            <a:r>
              <a:rPr lang="en-US" sz="2600" dirty="0" smtClean="0"/>
              <a:t>Before the Civil War, most of the railroad track in America had been built in the Eastern USA, especially in the Northeast.</a:t>
            </a:r>
          </a:p>
          <a:p>
            <a:r>
              <a:rPr lang="en-US" sz="2600" dirty="0" smtClean="0"/>
              <a:t>Gold was discovered in the West and people slowly began migrating westward.</a:t>
            </a:r>
          </a:p>
          <a:p>
            <a:r>
              <a:rPr lang="en-US" sz="2600" dirty="0" smtClean="0"/>
              <a:t>Travel was slow and difficult.</a:t>
            </a:r>
          </a:p>
          <a:p>
            <a:r>
              <a:rPr lang="en-US" sz="2600" dirty="0" smtClean="0"/>
              <a:t>There was a desire to build a </a:t>
            </a:r>
            <a:r>
              <a:rPr lang="en-US" sz="2600" u="sng" dirty="0" smtClean="0"/>
              <a:t>transcontinental </a:t>
            </a:r>
            <a:r>
              <a:rPr lang="en-US" sz="2600" dirty="0" smtClean="0"/>
              <a:t>railway that connected the East coast with the riches of California and the West.</a:t>
            </a:r>
          </a:p>
          <a:p>
            <a:r>
              <a:rPr lang="en-US" sz="2600" dirty="0" smtClean="0"/>
              <a:t>But what route would it take?</a:t>
            </a:r>
            <a:endParaRPr lang="en-US" sz="2600" dirty="0"/>
          </a:p>
        </p:txBody>
      </p:sp>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6148"/>
                                        </p:tgtEl>
                                        <p:attrNameLst>
                                          <p:attrName>style.visibility</p:attrName>
                                        </p:attrNameLst>
                                      </p:cBhvr>
                                      <p:to>
                                        <p:strVal val="visible"/>
                                      </p:to>
                                    </p:set>
                                  </p:childTnLst>
                                </p:cTn>
                              </p:par>
                              <p:par>
                                <p:cTn id="24" presetID="35" presetClass="path" presetSubtype="0" accel="50000" decel="50000" fill="hold" nodeType="withEffect">
                                  <p:stCondLst>
                                    <p:cond delay="0"/>
                                  </p:stCondLst>
                                  <p:childTnLst>
                                    <p:animMotion origin="layout" path="M 2.77778E-7 -3.33333E-6 L -0.97274 -3.33333E-6 " pathEditMode="relative" rAng="0" ptsTypes="AA">
                                      <p:cBhvr>
                                        <p:cTn id="25" dur="5000" fill="hold"/>
                                        <p:tgtEl>
                                          <p:spTgt spid="6148"/>
                                        </p:tgtEl>
                                        <p:attrNameLst>
                                          <p:attrName>ppt_x</p:attrName>
                                          <p:attrName>ppt_y</p:attrName>
                                        </p:attrNameLst>
                                      </p:cBhvr>
                                      <p:rCtr x="-48646" y="0"/>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nodeType="clickEffect">
                                  <p:stCondLst>
                                    <p:cond delay="0"/>
                                  </p:stCondLst>
                                  <p:iterate type="lt">
                                    <p:tmPct val="10000"/>
                                  </p:iterate>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The Transcontinental Railroad</a:t>
            </a:r>
            <a:endParaRPr lang="en-US" dirty="0"/>
          </a:p>
        </p:txBody>
      </p:sp>
      <p:sp>
        <p:nvSpPr>
          <p:cNvPr id="3" name="Content Placeholder 2"/>
          <p:cNvSpPr>
            <a:spLocks noGrp="1"/>
          </p:cNvSpPr>
          <p:nvPr>
            <p:ph idx="1"/>
          </p:nvPr>
        </p:nvSpPr>
        <p:spPr>
          <a:xfrm>
            <a:off x="0" y="1981200"/>
            <a:ext cx="4648200" cy="4572000"/>
          </a:xfrm>
        </p:spPr>
        <p:txBody>
          <a:bodyPr>
            <a:normAutofit lnSpcReduction="10000"/>
          </a:bodyPr>
          <a:lstStyle/>
          <a:p>
            <a:r>
              <a:rPr lang="en-US" sz="2600" dirty="0" smtClean="0"/>
              <a:t>Opinions differed as to which route to take.</a:t>
            </a:r>
          </a:p>
          <a:p>
            <a:r>
              <a:rPr lang="en-US" sz="2600" dirty="0" smtClean="0"/>
              <a:t>Should it go through the North or along a southern route?</a:t>
            </a:r>
          </a:p>
          <a:p>
            <a:r>
              <a:rPr lang="en-US" sz="2600" dirty="0" smtClean="0"/>
              <a:t>The resulting Civil War caused the Transcontinental Railroad to be built along a northern route from Omaha, Nebraska to Sacramento, California.</a:t>
            </a:r>
          </a:p>
          <a:p>
            <a:r>
              <a:rPr lang="en-US" sz="2600" dirty="0" smtClean="0"/>
              <a:t>Travel time would decrease from months to a few days.</a:t>
            </a:r>
          </a:p>
        </p:txBody>
      </p:sp>
      <p:sp>
        <p:nvSpPr>
          <p:cNvPr id="4" name="Content Placeholder 2"/>
          <p:cNvSpPr txBox="1">
            <a:spLocks/>
          </p:cNvSpPr>
          <p:nvPr/>
        </p:nvSpPr>
        <p:spPr>
          <a:xfrm>
            <a:off x="457200" y="990600"/>
            <a:ext cx="8077200"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smtClean="0">
                <a:solidFill>
                  <a:srgbClr val="FF0000"/>
                </a:solidFill>
              </a:rPr>
              <a:t>Railroads would have a significant impact on the economic, cultural, and social development of the Western United States</a:t>
            </a:r>
            <a:endParaRPr lang="en-US" sz="2400" b="1" dirty="0">
              <a:solidFill>
                <a:srgbClr val="FF0000"/>
              </a:solidFill>
            </a:endParaRPr>
          </a:p>
        </p:txBody>
      </p:sp>
      <p:pic>
        <p:nvPicPr>
          <p:cNvPr id="1026" name="Picture 2" descr="http://www.sdpb.org/EducationalServicesGuide/etvprograms/pdf/19thMaps/Transcontinental_Railr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567" y="2114550"/>
            <a:ext cx="4437334"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5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2000"/>
                                        <p:tgtEl>
                                          <p:spTgt spid="3">
                                            <p:txEl>
                                              <p:pRg st="0" end="0"/>
                                            </p:txEl>
                                          </p:spTgt>
                                        </p:tgtEl>
                                      </p:cBhvr>
                                    </p:animEffect>
                                  </p:childTnLst>
                                </p:cTn>
                              </p:par>
                            </p:childTnLst>
                          </p:cTn>
                        </p:par>
                        <p:par>
                          <p:cTn id="19" fill="hold">
                            <p:stCondLst>
                              <p:cond delay="4000"/>
                            </p:stCondLst>
                            <p:childTnLst>
                              <p:par>
                                <p:cTn id="20" presetID="4" presetClass="entr" presetSubtype="32"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ox(out)">
                                      <p:cBhvr>
                                        <p:cTn id="22" dur="2000"/>
                                        <p:tgtEl>
                                          <p:spTgt spid="1026"/>
                                        </p:tgtEl>
                                      </p:cBhvr>
                                    </p:animEffect>
                                  </p:childTnLst>
                                </p:cTn>
                              </p:par>
                            </p:childTnLst>
                          </p:cTn>
                        </p:par>
                        <p:par>
                          <p:cTn id="23" fill="hold">
                            <p:stCondLst>
                              <p:cond delay="6000"/>
                            </p:stCondLst>
                            <p:childTnLst>
                              <p:par>
                                <p:cTn id="24" presetID="22" presetClass="entr" presetSubtype="8" fill="hold" nodeType="afterEffect">
                                  <p:stCondLst>
                                    <p:cond delay="100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2000"/>
                                        <p:tgtEl>
                                          <p:spTgt spid="3">
                                            <p:txEl>
                                              <p:pRg st="1" end="1"/>
                                            </p:txEl>
                                          </p:spTgt>
                                        </p:tgtEl>
                                      </p:cBhvr>
                                    </p:animEffect>
                                  </p:childTnLst>
                                </p:cTn>
                              </p:par>
                            </p:childTnLst>
                          </p:cTn>
                        </p:par>
                        <p:par>
                          <p:cTn id="27" fill="hold">
                            <p:stCondLst>
                              <p:cond delay="9000"/>
                            </p:stCondLst>
                            <p:childTnLst>
                              <p:par>
                                <p:cTn id="28" presetID="22" presetClass="entr" presetSubtype="8" fill="hold" nodeType="afterEffect">
                                  <p:stCondLst>
                                    <p:cond delay="100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2000"/>
                                        <p:tgtEl>
                                          <p:spTgt spid="3">
                                            <p:txEl>
                                              <p:pRg st="2" end="2"/>
                                            </p:txEl>
                                          </p:spTgt>
                                        </p:tgtEl>
                                      </p:cBhvr>
                                    </p:animEffect>
                                  </p:childTnLst>
                                </p:cTn>
                              </p:par>
                            </p:childTnLst>
                          </p:cTn>
                        </p:par>
                        <p:par>
                          <p:cTn id="31" fill="hold">
                            <p:stCondLst>
                              <p:cond delay="12000"/>
                            </p:stCondLst>
                            <p:childTnLst>
                              <p:par>
                                <p:cTn id="32" presetID="22" presetClass="entr" presetSubtype="8" fill="hold" nodeType="afterEffect">
                                  <p:stCondLst>
                                    <p:cond delay="100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156" y="1116049"/>
            <a:ext cx="5669888" cy="2734056"/>
          </a:xfrm>
        </p:spPr>
        <p:txBody>
          <a:bodyPr>
            <a:normAutofit/>
          </a:bodyPr>
          <a:lstStyle/>
          <a:p>
            <a:r>
              <a:rPr lang="en-US" sz="2600" dirty="0"/>
              <a:t>Civil War vets, Irish laborers, and free blacks started </a:t>
            </a:r>
            <a:r>
              <a:rPr lang="en-US" sz="2600" dirty="0" smtClean="0"/>
              <a:t>working westward from Omaha.</a:t>
            </a:r>
          </a:p>
          <a:p>
            <a:r>
              <a:rPr lang="en-US" sz="2600" dirty="0" smtClean="0"/>
              <a:t>Chinese </a:t>
            </a:r>
            <a:r>
              <a:rPr lang="en-US" sz="2600" dirty="0"/>
              <a:t>workers </a:t>
            </a:r>
            <a:r>
              <a:rPr lang="en-US" sz="2600" dirty="0" smtClean="0"/>
              <a:t>started eastward from </a:t>
            </a:r>
            <a:r>
              <a:rPr lang="en-US" sz="2600" dirty="0"/>
              <a:t>Sacramento. </a:t>
            </a:r>
          </a:p>
          <a:p>
            <a:r>
              <a:rPr lang="en-US" sz="2600" dirty="0"/>
              <a:t>They </a:t>
            </a:r>
            <a:r>
              <a:rPr lang="en-US" sz="2600" dirty="0" smtClean="0"/>
              <a:t>met </a:t>
            </a:r>
            <a:r>
              <a:rPr lang="en-US" sz="2600" dirty="0"/>
              <a:t>at Promontory Point, Utah.</a:t>
            </a:r>
          </a:p>
          <a:p>
            <a:endParaRPr lang="en-US" sz="2600" dirty="0"/>
          </a:p>
        </p:txBody>
      </p:sp>
      <p:pic>
        <p:nvPicPr>
          <p:cNvPr id="3075" name="Picture 3" descr="C:\Users\mike.montgomery\Documents\05 Gilded Age\railroad chine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044" y="4038600"/>
            <a:ext cx="3087556" cy="204718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C:\Users\mike.montgomery\Documents\05 Gilded Age\railroads ve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567" y="1443228"/>
            <a:ext cx="2976033" cy="214274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274638"/>
            <a:ext cx="8382000" cy="792162"/>
          </a:xfrm>
        </p:spPr>
        <p:txBody>
          <a:bodyPr>
            <a:normAutofit fontScale="90000"/>
          </a:bodyPr>
          <a:lstStyle/>
          <a:p>
            <a:r>
              <a:rPr lang="en-US" dirty="0" smtClean="0"/>
              <a:t>Building the Transcontinental Railroad</a:t>
            </a:r>
            <a:endParaRPr lang="en-US" dirty="0"/>
          </a:p>
        </p:txBody>
      </p:sp>
      <p:pic>
        <p:nvPicPr>
          <p:cNvPr id="3078" name="Picture 6" descr="http://msnbcmedia4.msn.com/j/msnbc/Components/Photo_StoryLevel/080522/Race_timeline/080521-society-railroad-hmed.hme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922294"/>
            <a:ext cx="4645687" cy="278330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par>
                          <p:cTn id="11" fill="hold">
                            <p:stCondLst>
                              <p:cond delay="500"/>
                            </p:stCondLst>
                            <p:childTnLst>
                              <p:par>
                                <p:cTn id="12" presetID="22" presetClass="entr" presetSubtype="1" fill="hold"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up)">
                                      <p:cBhvr>
                                        <p:cTn id="14" dur="1000"/>
                                        <p:tgtEl>
                                          <p:spTgt spid="3">
                                            <p:txEl>
                                              <p:pRg st="1" end="1"/>
                                            </p:txEl>
                                          </p:spTgt>
                                        </p:tgtEl>
                                      </p:cBhvr>
                                    </p:animEffect>
                                  </p:childTnLst>
                                </p:cTn>
                              </p:par>
                              <p:par>
                                <p:cTn id="15" presetID="10" presetClass="entr" presetSubtype="0" fill="hold" nodeType="withEffect">
                                  <p:stCondLst>
                                    <p:cond delay="200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par>
                          <p:cTn id="18" fill="hold">
                            <p:stCondLst>
                              <p:cond delay="3500"/>
                            </p:stCondLst>
                            <p:childTnLst>
                              <p:par>
                                <p:cTn id="19" presetID="22" presetClass="entr" presetSubtype="4" fill="hold" nodeType="afterEffect">
                                  <p:stCondLst>
                                    <p:cond delay="2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1000"/>
                                        <p:tgtEl>
                                          <p:spTgt spid="3">
                                            <p:txEl>
                                              <p:pRg st="2" end="2"/>
                                            </p:txEl>
                                          </p:spTgt>
                                        </p:tgtEl>
                                      </p:cBhvr>
                                    </p:animEffect>
                                  </p:childTnLst>
                                </p:cTn>
                              </p:par>
                              <p:par>
                                <p:cTn id="22" presetID="10" presetClass="entr" presetSubtype="0" fill="hold" nodeType="withEffect">
                                  <p:stCondLst>
                                    <p:cond delay="200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Transcontinental Railroad</a:t>
            </a:r>
            <a:endParaRPr lang="en-US" dirty="0"/>
          </a:p>
        </p:txBody>
      </p:sp>
      <p:sp>
        <p:nvSpPr>
          <p:cNvPr id="3" name="Content Placeholder 2"/>
          <p:cNvSpPr>
            <a:spLocks noGrp="1"/>
          </p:cNvSpPr>
          <p:nvPr>
            <p:ph idx="1"/>
          </p:nvPr>
        </p:nvSpPr>
        <p:spPr/>
        <p:txBody>
          <a:bodyPr/>
          <a:lstStyle/>
          <a:p>
            <a:endParaRPr lang="en-US"/>
          </a:p>
        </p:txBody>
      </p:sp>
      <p:pic>
        <p:nvPicPr>
          <p:cNvPr id="4" name="Picture 3" descr="C:\Users\mike.montgomery\Documents\05 Gilded Age\railroads-1870[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80" y="1406846"/>
            <a:ext cx="8404645" cy="508325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1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6" y="156397"/>
            <a:ext cx="5105400" cy="944562"/>
          </a:xfrm>
        </p:spPr>
        <p:txBody>
          <a:bodyPr>
            <a:normAutofit fontScale="90000"/>
          </a:bodyPr>
          <a:lstStyle/>
          <a:p>
            <a:r>
              <a:rPr lang="en-US" dirty="0" smtClean="0"/>
              <a:t>The Impact of the Railroads</a:t>
            </a:r>
            <a:endParaRPr lang="en-US" dirty="0"/>
          </a:p>
        </p:txBody>
      </p:sp>
      <p:sp>
        <p:nvSpPr>
          <p:cNvPr id="3" name="Content Placeholder 2"/>
          <p:cNvSpPr>
            <a:spLocks noGrp="1"/>
          </p:cNvSpPr>
          <p:nvPr>
            <p:ph idx="1"/>
          </p:nvPr>
        </p:nvSpPr>
        <p:spPr>
          <a:xfrm>
            <a:off x="28902" y="1295400"/>
            <a:ext cx="5152697" cy="5486400"/>
          </a:xfrm>
        </p:spPr>
        <p:txBody>
          <a:bodyPr>
            <a:normAutofit/>
          </a:bodyPr>
          <a:lstStyle/>
          <a:p>
            <a:r>
              <a:rPr lang="en-US" sz="2600" dirty="0" smtClean="0"/>
              <a:t>The Transcontinental Railroad connected the different regions of the United States and Railroads became the lifeline to the West.</a:t>
            </a:r>
          </a:p>
          <a:p>
            <a:r>
              <a:rPr lang="en-US" sz="2600" dirty="0" smtClean="0"/>
              <a:t>Trains brought the settlers and everything they needed to the West as towns sprang up.</a:t>
            </a:r>
          </a:p>
          <a:p>
            <a:r>
              <a:rPr lang="en-US" sz="2600" dirty="0" smtClean="0"/>
              <a:t>Trains returned to the East with the products the West produced, beef, wheat, lumber, and gold.</a:t>
            </a:r>
          </a:p>
          <a:p>
            <a:r>
              <a:rPr lang="en-US" sz="2600" dirty="0" smtClean="0"/>
              <a:t>Trains would also create a need for more natural resources, like coal, lumber and oil.</a:t>
            </a:r>
          </a:p>
          <a:p>
            <a:endParaRPr lang="en-US" sz="2600" dirty="0"/>
          </a:p>
        </p:txBody>
      </p:sp>
      <p:pic>
        <p:nvPicPr>
          <p:cNvPr id="1028" name="Picture 4" descr="C:\Users\mike.montgomery\Documents\05 Gilded Age\railroads peop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318544"/>
            <a:ext cx="3733800" cy="245030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F:\STAAR Pictures\Railroads and Farmers.jpg"/>
          <p:cNvPicPr>
            <a:picLocks noChangeAspect="1" noChangeArrowheads="1"/>
          </p:cNvPicPr>
          <p:nvPr/>
        </p:nvPicPr>
        <p:blipFill rotWithShape="1">
          <a:blip r:embed="rId3">
            <a:extLst>
              <a:ext uri="{28A0092B-C50C-407E-A947-70E740481C1C}">
                <a14:useLocalDpi xmlns:a14="http://schemas.microsoft.com/office/drawing/2010/main" val="0"/>
              </a:ext>
            </a:extLst>
          </a:blip>
          <a:srcRect l="1249" r="20001"/>
          <a:stretch/>
        </p:blipFill>
        <p:spPr bwMode="auto">
          <a:xfrm>
            <a:off x="4903911" y="3276600"/>
            <a:ext cx="4163889"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ppt_x"/>
                                          </p:val>
                                        </p:tav>
                                        <p:tav tm="100000">
                                          <p:val>
                                            <p:strVal val="#ppt_x"/>
                                          </p:val>
                                        </p:tav>
                                      </p:tavLst>
                                    </p:anim>
                                    <p:anim calcmode="lin" valueType="num">
                                      <p:cBhvr additive="base">
                                        <p:cTn id="17" dur="500" fill="hold"/>
                                        <p:tgtEl>
                                          <p:spTgt spid="10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1000"/>
                                        <p:tgtEl>
                                          <p:spTgt spid="3">
                                            <p:txEl>
                                              <p:pRg st="1" end="1"/>
                                            </p:txEl>
                                          </p:spTgt>
                                        </p:tgtEl>
                                      </p:cBhvr>
                                    </p:animEffect>
                                  </p:childTnLst>
                                </p:cTn>
                              </p:par>
                            </p:childTnLst>
                          </p:cTn>
                        </p:par>
                        <p:par>
                          <p:cTn id="22" fill="hold">
                            <p:stCondLst>
                              <p:cond delay="2500"/>
                            </p:stCondLst>
                            <p:childTnLst>
                              <p:par>
                                <p:cTn id="23" presetID="2" presetClass="entr" presetSubtype="2"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1+#ppt_w/2"/>
                                          </p:val>
                                        </p:tav>
                                        <p:tav tm="100000">
                                          <p:val>
                                            <p:strVal val="#ppt_x"/>
                                          </p:val>
                                        </p:tav>
                                      </p:tavLst>
                                    </p:anim>
                                    <p:anim calcmode="lin" valueType="num">
                                      <p:cBhvr additive="base">
                                        <p:cTn id="2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up)">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up)">
                                      <p:cBhvr>
                                        <p:cTn id="3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Development of a National Market</a:t>
            </a:r>
            <a:endParaRPr lang="en-US" dirty="0"/>
          </a:p>
        </p:txBody>
      </p:sp>
      <p:sp>
        <p:nvSpPr>
          <p:cNvPr id="3" name="Content Placeholder 2"/>
          <p:cNvSpPr>
            <a:spLocks noGrp="1"/>
          </p:cNvSpPr>
          <p:nvPr>
            <p:ph idx="1"/>
          </p:nvPr>
        </p:nvSpPr>
        <p:spPr>
          <a:xfrm>
            <a:off x="1" y="1143000"/>
            <a:ext cx="5029200" cy="5257800"/>
          </a:xfrm>
        </p:spPr>
        <p:txBody>
          <a:bodyPr>
            <a:normAutofit lnSpcReduction="10000"/>
          </a:bodyPr>
          <a:lstStyle/>
          <a:p>
            <a:r>
              <a:rPr lang="en-US" sz="2600" dirty="0" smtClean="0"/>
              <a:t>A new truly national market began to emerge as railroads, canals, the telegraph and telephone linked </a:t>
            </a:r>
            <a:r>
              <a:rPr lang="en-US" sz="2600" dirty="0"/>
              <a:t>the country together. </a:t>
            </a:r>
            <a:endParaRPr lang="en-US" sz="2600" dirty="0" smtClean="0"/>
          </a:p>
          <a:p>
            <a:r>
              <a:rPr lang="en-US" sz="2600" dirty="0" smtClean="0"/>
              <a:t>National  producers could ship their goods cheaper and would dominate sales in the West.</a:t>
            </a:r>
          </a:p>
          <a:p>
            <a:r>
              <a:rPr lang="en-US" sz="2600" dirty="0" smtClean="0"/>
              <a:t>New methods of marketing  and advertising gave manufacturers ability to expand across the nation.</a:t>
            </a:r>
          </a:p>
          <a:p>
            <a:r>
              <a:rPr lang="en-US" sz="2600" dirty="0" smtClean="0"/>
              <a:t>Catalogs became “wish lists”</a:t>
            </a:r>
            <a:endParaRPr lang="en-US" sz="2600" dirty="0"/>
          </a:p>
        </p:txBody>
      </p:sp>
      <p:pic>
        <p:nvPicPr>
          <p:cNvPr id="5122" name="Picture 2" descr="C:\Users\mike.montgomery\Documents\05 Gilded Age\Sears catalog.jpg"/>
          <p:cNvPicPr>
            <a:picLocks noChangeAspect="1" noChangeArrowheads="1"/>
          </p:cNvPicPr>
          <p:nvPr/>
        </p:nvPicPr>
        <p:blipFill rotWithShape="1">
          <a:blip r:embed="rId2">
            <a:extLst>
              <a:ext uri="{28A0092B-C50C-407E-A947-70E740481C1C}">
                <a14:useLocalDpi xmlns:a14="http://schemas.microsoft.com/office/drawing/2010/main" val="0"/>
              </a:ext>
            </a:extLst>
          </a:blip>
          <a:srcRect l="13999" t="13865" r="21999" b="-269"/>
          <a:stretch/>
        </p:blipFill>
        <p:spPr bwMode="auto">
          <a:xfrm>
            <a:off x="5230227" y="1481956"/>
            <a:ext cx="3584693" cy="4839335"/>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5126" name="Picture 6" descr="http://www.cornellpubs.com/Images/Fisher-op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280" y="2577966"/>
            <a:ext cx="3583325" cy="272187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128" name="Picture 8" descr="http://1.bp.blogspot.com/_I8xQuJY0zgo/TTeUvEtrxZI/AAAAAAAAFLQ/2qXt4Z0AHNo/s1600/flex%2Bgd%2Bhist%2B19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942" y="1714448"/>
            <a:ext cx="3048000" cy="374332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C:\Users\mike.montgomery\Documents\05 Gilded Age\Sears ad sho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6893" y="2103092"/>
            <a:ext cx="3584693" cy="325566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5130" name="Picture 10" descr="http://classconnection.s3.amazonaws.com/22/flashcards/1045022/png/untitled136487972261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132090"/>
            <a:ext cx="3714750" cy="3743325"/>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5134" name="Picture 14" descr="http://1.bp.blogspot.com/-O7zxBrhfOLQ/TwshzhWK1MI/AAAAAAAACkU/dzEI5oyKuZw/s1600/IMG_0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1292" y="1764718"/>
            <a:ext cx="2781300" cy="3743325"/>
          </a:xfrm>
          <a:prstGeom prst="rect">
            <a:avLst/>
          </a:prstGeom>
          <a:noFill/>
          <a:ln w="38100">
            <a:solidFill>
              <a:srgbClr val="7030A0"/>
            </a:solidFill>
          </a:ln>
          <a:extLst>
            <a:ext uri="{909E8E84-426E-40DD-AFC4-6F175D3DCCD1}">
              <a14:hiddenFill xmlns:a14="http://schemas.microsoft.com/office/drawing/2010/main">
                <a:solidFill>
                  <a:srgbClr val="FFFFFF"/>
                </a:solidFill>
              </a14:hiddenFill>
            </a:ext>
          </a:extLst>
        </p:spPr>
      </p:pic>
      <p:pic>
        <p:nvPicPr>
          <p:cNvPr id="5136" name="Picture 16" descr="http://www.bonkersinstitute.org/showpics/brainsalt.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292" y="1615431"/>
            <a:ext cx="2813937" cy="470586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026" name="Picture 2" descr="F:\5 W's\beard-generat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0384" y="2473175"/>
            <a:ext cx="3861216" cy="2826670"/>
          </a:xfrm>
          <a:prstGeom prst="rect">
            <a:avLst/>
          </a:prstGeom>
          <a:noFill/>
          <a:ln w="15875">
            <a:solidFill>
              <a:srgbClr val="FF0000"/>
            </a:solidFill>
          </a:ln>
          <a:extLst>
            <a:ext uri="{909E8E84-426E-40DD-AFC4-6F175D3DCCD1}">
              <a14:hiddenFill xmlns:a14="http://schemas.microsoft.com/office/drawing/2010/main">
                <a:solidFill>
                  <a:srgbClr val="FFFFFF"/>
                </a:solidFill>
              </a14:hiddenFill>
            </a:ext>
          </a:extLst>
        </p:spPr>
      </p:pic>
      <p:pic>
        <p:nvPicPr>
          <p:cNvPr id="1027" name="Picture 3" descr="F:\5 W's\better nos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9200" y="2992708"/>
            <a:ext cx="4030663" cy="1787603"/>
          </a:xfrm>
          <a:prstGeom prst="rect">
            <a:avLst/>
          </a:prstGeom>
          <a:noFill/>
          <a:ln w="15875">
            <a:solidFill>
              <a:srgbClr val="0070C0"/>
            </a:solidFill>
          </a:ln>
          <a:extLst>
            <a:ext uri="{909E8E84-426E-40DD-AFC4-6F175D3DCCD1}">
              <a14:hiddenFill xmlns:a14="http://schemas.microsoft.com/office/drawing/2010/main">
                <a:solidFill>
                  <a:srgbClr val="FFFFFF"/>
                </a:solidFill>
              </a14:hiddenFill>
            </a:ext>
          </a:extLst>
        </p:spPr>
      </p:pic>
      <p:pic>
        <p:nvPicPr>
          <p:cNvPr id="5132" name="Picture 12" descr="http://images.fineartamerica.com/images-medium-large-5/luxury-outhouse-brenda-conra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2049" y="1585636"/>
            <a:ext cx="3564639" cy="453914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51292" y="4191000"/>
            <a:ext cx="2590800" cy="1569660"/>
          </a:xfrm>
          <a:prstGeom prst="rect">
            <a:avLst/>
          </a:prstGeom>
          <a:noFill/>
        </p:spPr>
        <p:txBody>
          <a:bodyPr wrap="square" rtlCol="0">
            <a:spAutoFit/>
          </a:bodyPr>
          <a:lstStyle/>
          <a:p>
            <a:r>
              <a:rPr lang="en-US" sz="2400" b="1" dirty="0">
                <a:solidFill>
                  <a:srgbClr val="FFFF00"/>
                </a:solidFill>
              </a:rPr>
              <a:t>a</a:t>
            </a:r>
            <a:r>
              <a:rPr lang="en-US" sz="2400" b="1" dirty="0" smtClean="0">
                <a:solidFill>
                  <a:srgbClr val="FFFF00"/>
                </a:solidFill>
              </a:rPr>
              <a:t>nd when a new catalog </a:t>
            </a:r>
            <a:r>
              <a:rPr lang="en-US" sz="2400" b="1" dirty="0">
                <a:solidFill>
                  <a:srgbClr val="FFFF00"/>
                </a:solidFill>
              </a:rPr>
              <a:t> </a:t>
            </a:r>
            <a:r>
              <a:rPr lang="en-US" sz="2400" b="1" dirty="0" smtClean="0">
                <a:solidFill>
                  <a:srgbClr val="FFFF00"/>
                </a:solidFill>
              </a:rPr>
              <a:t>came the old one served another purpose…</a:t>
            </a:r>
            <a:endParaRPr lang="en-US" sz="2400" b="1" dirty="0">
              <a:solidFill>
                <a:srgbClr val="FFFF00"/>
              </a:solidFill>
            </a:endParaRPr>
          </a:p>
        </p:txBody>
      </p:sp>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1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par>
                                <p:cTn id="12" presetID="31" presetClass="entr" presetSubtype="0"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p:cTn id="14" dur="1000" fill="hold"/>
                                        <p:tgtEl>
                                          <p:spTgt spid="5122"/>
                                        </p:tgtEl>
                                        <p:attrNameLst>
                                          <p:attrName>ppt_w</p:attrName>
                                        </p:attrNameLst>
                                      </p:cBhvr>
                                      <p:tavLst>
                                        <p:tav tm="0">
                                          <p:val>
                                            <p:fltVal val="0"/>
                                          </p:val>
                                        </p:tav>
                                        <p:tav tm="100000">
                                          <p:val>
                                            <p:strVal val="#ppt_w"/>
                                          </p:val>
                                        </p:tav>
                                      </p:tavLst>
                                    </p:anim>
                                    <p:anim calcmode="lin" valueType="num">
                                      <p:cBhvr>
                                        <p:cTn id="15" dur="1000" fill="hold"/>
                                        <p:tgtEl>
                                          <p:spTgt spid="5122"/>
                                        </p:tgtEl>
                                        <p:attrNameLst>
                                          <p:attrName>ppt_h</p:attrName>
                                        </p:attrNameLst>
                                      </p:cBhvr>
                                      <p:tavLst>
                                        <p:tav tm="0">
                                          <p:val>
                                            <p:fltVal val="0"/>
                                          </p:val>
                                        </p:tav>
                                        <p:tav tm="100000">
                                          <p:val>
                                            <p:strVal val="#ppt_h"/>
                                          </p:val>
                                        </p:tav>
                                      </p:tavLst>
                                    </p:anim>
                                    <p:anim calcmode="lin" valueType="num">
                                      <p:cBhvr>
                                        <p:cTn id="16" dur="1000" fill="hold"/>
                                        <p:tgtEl>
                                          <p:spTgt spid="5122"/>
                                        </p:tgtEl>
                                        <p:attrNameLst>
                                          <p:attrName>style.rotation</p:attrName>
                                        </p:attrNameLst>
                                      </p:cBhvr>
                                      <p:tavLst>
                                        <p:tav tm="0">
                                          <p:val>
                                            <p:fltVal val="90"/>
                                          </p:val>
                                        </p:tav>
                                        <p:tav tm="100000">
                                          <p:val>
                                            <p:fltVal val="0"/>
                                          </p:val>
                                        </p:tav>
                                      </p:tavLst>
                                    </p:anim>
                                    <p:animEffect transition="in" filter="fade">
                                      <p:cBhvr>
                                        <p:cTn id="17" dur="1000"/>
                                        <p:tgtEl>
                                          <p:spTgt spid="5122"/>
                                        </p:tgtEl>
                                      </p:cBhvr>
                                    </p:animEffect>
                                  </p:childTnLst>
                                </p:cTn>
                              </p:par>
                            </p:childTnLst>
                          </p:cTn>
                        </p:par>
                        <p:par>
                          <p:cTn id="18" fill="hold">
                            <p:stCondLst>
                              <p:cond delay="3500"/>
                            </p:stCondLst>
                            <p:childTnLst>
                              <p:par>
                                <p:cTn id="19" presetID="22" presetClass="entr" presetSubtype="1" fill="hold" nodeType="afterEffect">
                                  <p:stCondLst>
                                    <p:cond delay="15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1000"/>
                                        <p:tgtEl>
                                          <p:spTgt spid="3">
                                            <p:txEl>
                                              <p:pRg st="2" end="2"/>
                                            </p:txEl>
                                          </p:spTgt>
                                        </p:tgtEl>
                                      </p:cBhvr>
                                    </p:animEffect>
                                  </p:childTnLst>
                                </p:cTn>
                              </p:par>
                            </p:childTnLst>
                          </p:cTn>
                        </p:par>
                        <p:par>
                          <p:cTn id="22" fill="hold">
                            <p:stCondLst>
                              <p:cond delay="6000"/>
                            </p:stCondLst>
                            <p:childTnLst>
                              <p:par>
                                <p:cTn id="23" presetID="22" presetClass="entr" presetSubtype="1" fill="hold" nodeType="afterEffect">
                                  <p:stCondLst>
                                    <p:cond delay="2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1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1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1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1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13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13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13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26"/>
                                        </p:tgtEl>
                                        <p:attrNameLst>
                                          <p:attrName>style.visibility</p:attrName>
                                        </p:attrNameLst>
                                      </p:cBhvr>
                                      <p:to>
                                        <p:strVal val="visible"/>
                                      </p:to>
                                    </p:set>
                                    <p:animEffect transition="in" filter="wipe(down)">
                                      <p:cBhvr>
                                        <p:cTn id="54" dur="500"/>
                                        <p:tgtEl>
                                          <p:spTgt spid="1026"/>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027"/>
                                        </p:tgtEl>
                                        <p:attrNameLst>
                                          <p:attrName>style.visibility</p:attrName>
                                        </p:attrNameLst>
                                      </p:cBhvr>
                                      <p:to>
                                        <p:strVal val="visible"/>
                                      </p:to>
                                    </p:set>
                                    <p:animEffect transition="in" filter="circle(in)">
                                      <p:cBhvr>
                                        <p:cTn id="59" dur="2000"/>
                                        <p:tgtEl>
                                          <p:spTgt spid="1027"/>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5132"/>
                                        </p:tgtEl>
                                        <p:attrNameLst>
                                          <p:attrName>style.visibility</p:attrName>
                                        </p:attrNameLst>
                                      </p:cBhvr>
                                      <p:to>
                                        <p:strVal val="visible"/>
                                      </p:to>
                                    </p:set>
                                    <p:anim calcmode="lin" valueType="num">
                                      <p:cBhvr>
                                        <p:cTn id="64" dur="1000" fill="hold"/>
                                        <p:tgtEl>
                                          <p:spTgt spid="5132"/>
                                        </p:tgtEl>
                                        <p:attrNameLst>
                                          <p:attrName>ppt_w</p:attrName>
                                        </p:attrNameLst>
                                      </p:cBhvr>
                                      <p:tavLst>
                                        <p:tav tm="0">
                                          <p:val>
                                            <p:fltVal val="0"/>
                                          </p:val>
                                        </p:tav>
                                        <p:tav tm="100000">
                                          <p:val>
                                            <p:strVal val="#ppt_w"/>
                                          </p:val>
                                        </p:tav>
                                      </p:tavLst>
                                    </p:anim>
                                    <p:anim calcmode="lin" valueType="num">
                                      <p:cBhvr>
                                        <p:cTn id="65" dur="1000" fill="hold"/>
                                        <p:tgtEl>
                                          <p:spTgt spid="5132"/>
                                        </p:tgtEl>
                                        <p:attrNameLst>
                                          <p:attrName>ppt_h</p:attrName>
                                        </p:attrNameLst>
                                      </p:cBhvr>
                                      <p:tavLst>
                                        <p:tav tm="0">
                                          <p:val>
                                            <p:fltVal val="0"/>
                                          </p:val>
                                        </p:tav>
                                        <p:tav tm="100000">
                                          <p:val>
                                            <p:strVal val="#ppt_h"/>
                                          </p:val>
                                        </p:tav>
                                      </p:tavLst>
                                    </p:anim>
                                    <p:anim calcmode="lin" valueType="num">
                                      <p:cBhvr>
                                        <p:cTn id="66" dur="1000" fill="hold"/>
                                        <p:tgtEl>
                                          <p:spTgt spid="5132"/>
                                        </p:tgtEl>
                                        <p:attrNameLst>
                                          <p:attrName>style.rotation</p:attrName>
                                        </p:attrNameLst>
                                      </p:cBhvr>
                                      <p:tavLst>
                                        <p:tav tm="0">
                                          <p:val>
                                            <p:fltVal val="90"/>
                                          </p:val>
                                        </p:tav>
                                        <p:tav tm="100000">
                                          <p:val>
                                            <p:fltVal val="0"/>
                                          </p:val>
                                        </p:tav>
                                      </p:tavLst>
                                    </p:anim>
                                    <p:animEffect transition="in" filter="fade">
                                      <p:cBhvr>
                                        <p:cTn id="67" dur="1000"/>
                                        <p:tgtEl>
                                          <p:spTgt spid="5132"/>
                                        </p:tgtEl>
                                      </p:cBhvr>
                                    </p:animEffect>
                                  </p:childTnLst>
                                </p:cTn>
                              </p:par>
                            </p:childTnLst>
                          </p:cTn>
                        </p:par>
                        <p:par>
                          <p:cTn id="68" fill="hold">
                            <p:stCondLst>
                              <p:cond delay="1000"/>
                            </p:stCondLst>
                            <p:childTnLst>
                              <p:par>
                                <p:cTn id="69" presetID="26" presetClass="entr" presetSubtype="0" fill="hold" grpId="0" nodeType="afterEffect">
                                  <p:stCondLst>
                                    <p:cond delay="1000"/>
                                  </p:stCondLst>
                                  <p:childTnLst>
                                    <p:set>
                                      <p:cBhvr>
                                        <p:cTn id="70" dur="1" fill="hold">
                                          <p:stCondLst>
                                            <p:cond delay="0"/>
                                          </p:stCondLst>
                                        </p:cTn>
                                        <p:tgtEl>
                                          <p:spTgt spid="4"/>
                                        </p:tgtEl>
                                        <p:attrNameLst>
                                          <p:attrName>style.visibility</p:attrName>
                                        </p:attrNameLst>
                                      </p:cBhvr>
                                      <p:to>
                                        <p:strVal val="visible"/>
                                      </p:to>
                                    </p:set>
                                    <p:animEffect transition="in" filter="wipe(down)">
                                      <p:cBhvr>
                                        <p:cTn id="71" dur="580">
                                          <p:stCondLst>
                                            <p:cond delay="0"/>
                                          </p:stCondLst>
                                        </p:cTn>
                                        <p:tgtEl>
                                          <p:spTgt spid="4"/>
                                        </p:tgtEl>
                                      </p:cBhvr>
                                    </p:animEffect>
                                    <p:anim calcmode="lin" valueType="num">
                                      <p:cBhvr>
                                        <p:cTn id="7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77" dur="26">
                                          <p:stCondLst>
                                            <p:cond delay="650"/>
                                          </p:stCondLst>
                                        </p:cTn>
                                        <p:tgtEl>
                                          <p:spTgt spid="4"/>
                                        </p:tgtEl>
                                      </p:cBhvr>
                                      <p:to x="100000" y="60000"/>
                                    </p:animScale>
                                    <p:animScale>
                                      <p:cBhvr>
                                        <p:cTn id="78" dur="166" decel="50000">
                                          <p:stCondLst>
                                            <p:cond delay="676"/>
                                          </p:stCondLst>
                                        </p:cTn>
                                        <p:tgtEl>
                                          <p:spTgt spid="4"/>
                                        </p:tgtEl>
                                      </p:cBhvr>
                                      <p:to x="100000" y="100000"/>
                                    </p:animScale>
                                    <p:animScale>
                                      <p:cBhvr>
                                        <p:cTn id="79" dur="26">
                                          <p:stCondLst>
                                            <p:cond delay="1312"/>
                                          </p:stCondLst>
                                        </p:cTn>
                                        <p:tgtEl>
                                          <p:spTgt spid="4"/>
                                        </p:tgtEl>
                                      </p:cBhvr>
                                      <p:to x="100000" y="80000"/>
                                    </p:animScale>
                                    <p:animScale>
                                      <p:cBhvr>
                                        <p:cTn id="80" dur="166" decel="50000">
                                          <p:stCondLst>
                                            <p:cond delay="1338"/>
                                          </p:stCondLst>
                                        </p:cTn>
                                        <p:tgtEl>
                                          <p:spTgt spid="4"/>
                                        </p:tgtEl>
                                      </p:cBhvr>
                                      <p:to x="100000" y="100000"/>
                                    </p:animScale>
                                    <p:animScale>
                                      <p:cBhvr>
                                        <p:cTn id="81" dur="26">
                                          <p:stCondLst>
                                            <p:cond delay="1642"/>
                                          </p:stCondLst>
                                        </p:cTn>
                                        <p:tgtEl>
                                          <p:spTgt spid="4"/>
                                        </p:tgtEl>
                                      </p:cBhvr>
                                      <p:to x="100000" y="90000"/>
                                    </p:animScale>
                                    <p:animScale>
                                      <p:cBhvr>
                                        <p:cTn id="82" dur="166" decel="50000">
                                          <p:stCondLst>
                                            <p:cond delay="1668"/>
                                          </p:stCondLst>
                                        </p:cTn>
                                        <p:tgtEl>
                                          <p:spTgt spid="4"/>
                                        </p:tgtEl>
                                      </p:cBhvr>
                                      <p:to x="100000" y="100000"/>
                                    </p:animScale>
                                    <p:animScale>
                                      <p:cBhvr>
                                        <p:cTn id="83" dur="26">
                                          <p:stCondLst>
                                            <p:cond delay="1808"/>
                                          </p:stCondLst>
                                        </p:cTn>
                                        <p:tgtEl>
                                          <p:spTgt spid="4"/>
                                        </p:tgtEl>
                                      </p:cBhvr>
                                      <p:to x="100000" y="95000"/>
                                    </p:animScale>
                                    <p:animScale>
                                      <p:cBhvr>
                                        <p:cTn id="8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Impact of Population Growth</a:t>
            </a:r>
            <a:endParaRPr lang="en-US" dirty="0"/>
          </a:p>
        </p:txBody>
      </p:sp>
      <p:sp>
        <p:nvSpPr>
          <p:cNvPr id="3" name="Content Placeholder 2"/>
          <p:cNvSpPr>
            <a:spLocks noGrp="1"/>
          </p:cNvSpPr>
          <p:nvPr>
            <p:ph idx="1"/>
          </p:nvPr>
        </p:nvSpPr>
        <p:spPr>
          <a:xfrm>
            <a:off x="152400" y="1365366"/>
            <a:ext cx="4876800" cy="5181600"/>
          </a:xfrm>
        </p:spPr>
        <p:txBody>
          <a:bodyPr>
            <a:normAutofit/>
          </a:bodyPr>
          <a:lstStyle/>
          <a:p>
            <a:r>
              <a:rPr lang="en-US" sz="2600" dirty="0" smtClean="0"/>
              <a:t>The USA experienced a rapid population growth, as the population jumped from over    2 million to 76 million in just     50 years, cities were crowded .</a:t>
            </a:r>
          </a:p>
          <a:p>
            <a:r>
              <a:rPr lang="en-US" sz="2600" dirty="0" smtClean="0"/>
              <a:t>A </a:t>
            </a:r>
            <a:r>
              <a:rPr lang="en-US" sz="2600" u="sng" dirty="0" smtClean="0"/>
              <a:t>high birth rate</a:t>
            </a:r>
            <a:r>
              <a:rPr lang="en-US" sz="2600" dirty="0" smtClean="0"/>
              <a:t> and a constant stream of </a:t>
            </a:r>
            <a:r>
              <a:rPr lang="en-US" sz="2600" u="sng" dirty="0" smtClean="0"/>
              <a:t>immigrants</a:t>
            </a:r>
            <a:r>
              <a:rPr lang="en-US" sz="2600" dirty="0" smtClean="0"/>
              <a:t> created a </a:t>
            </a:r>
            <a:r>
              <a:rPr lang="en-US" sz="2600" u="sng" dirty="0" smtClean="0"/>
              <a:t>rising demand for goods</a:t>
            </a:r>
            <a:r>
              <a:rPr lang="en-US" sz="2600" dirty="0" smtClean="0"/>
              <a:t> and the growing population was a steady </a:t>
            </a:r>
            <a:r>
              <a:rPr lang="en-US" sz="2600" u="sng" dirty="0" smtClean="0"/>
              <a:t>supply of cheap labor</a:t>
            </a:r>
            <a:r>
              <a:rPr lang="en-US" sz="2600" dirty="0" smtClean="0"/>
              <a:t>.</a:t>
            </a:r>
          </a:p>
          <a:p>
            <a:r>
              <a:rPr lang="en-US" sz="2600" dirty="0" smtClean="0"/>
              <a:t>This population growth  favored business expansion.</a:t>
            </a:r>
          </a:p>
        </p:txBody>
      </p:sp>
      <p:pic>
        <p:nvPicPr>
          <p:cNvPr id="6147" name="Picture 3" descr="C:\Users\mike.montgomery\Documents\05 Gilded Age\pop growth 1800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6770" y="4289997"/>
            <a:ext cx="3843269" cy="2568003"/>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pic>
        <p:nvPicPr>
          <p:cNvPr id="6146" name="Picture 2" descr="C:\Users\mike.montgomery\Documents\05 Gilded Age\population city crowd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853" y="1251946"/>
            <a:ext cx="3816191" cy="284306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10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fade">
                                      <p:cBhvr>
                                        <p:cTn id="19" dur="500"/>
                                        <p:tgtEl>
                                          <p:spTgt spid="61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4611"/>
            <a:ext cx="5486400" cy="4525963"/>
          </a:xfrm>
        </p:spPr>
        <p:txBody>
          <a:bodyPr>
            <a:normAutofit/>
          </a:bodyPr>
          <a:lstStyle/>
          <a:p>
            <a:r>
              <a:rPr lang="en-US" sz="2600" dirty="0" smtClean="0"/>
              <a:t>Lumbering depleted the forests.</a:t>
            </a:r>
          </a:p>
          <a:p>
            <a:r>
              <a:rPr lang="en-US" sz="2600" dirty="0" smtClean="0"/>
              <a:t>Sodbusters </a:t>
            </a:r>
            <a:r>
              <a:rPr lang="en-US" sz="2600" dirty="0"/>
              <a:t>would plow the </a:t>
            </a:r>
            <a:r>
              <a:rPr lang="en-US" sz="2600" dirty="0" smtClean="0"/>
              <a:t>Great Plains to plant crops.</a:t>
            </a:r>
          </a:p>
          <a:p>
            <a:r>
              <a:rPr lang="en-US" sz="2600" dirty="0" smtClean="0"/>
              <a:t>Mining for gold and other precious minerals destroyed the land.</a:t>
            </a:r>
          </a:p>
          <a:p>
            <a:r>
              <a:rPr lang="en-US" sz="2600" dirty="0"/>
              <a:t>The Railroads and buffalo hunters </a:t>
            </a:r>
            <a:r>
              <a:rPr lang="en-US" sz="2600" dirty="0" smtClean="0"/>
              <a:t>would soon wipe </a:t>
            </a:r>
            <a:r>
              <a:rPr lang="en-US" sz="2600" dirty="0"/>
              <a:t>out the buffalo. </a:t>
            </a:r>
            <a:endParaRPr lang="en-US" sz="2600" dirty="0" smtClean="0"/>
          </a:p>
          <a:p>
            <a:r>
              <a:rPr lang="en-US" sz="2600" dirty="0" smtClean="0"/>
              <a:t>Rivers and lakes would be polluted.</a:t>
            </a:r>
            <a:endParaRPr lang="en-US" sz="2600" dirty="0"/>
          </a:p>
        </p:txBody>
      </p:sp>
      <p:pic>
        <p:nvPicPr>
          <p:cNvPr id="5" name="Picture 7" descr="C:\Users\mike.montgomery\Documents\05 Gilded Age\sodbuster 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421" y="2819400"/>
            <a:ext cx="3006979" cy="189416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81000" y="122238"/>
            <a:ext cx="8229600" cy="868362"/>
          </a:xfrm>
        </p:spPr>
        <p:txBody>
          <a:bodyPr/>
          <a:lstStyle/>
          <a:p>
            <a:r>
              <a:rPr lang="en-US" dirty="0" smtClean="0"/>
              <a:t>Impact of Population Growth</a:t>
            </a:r>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08422" y="914400"/>
            <a:ext cx="3006978" cy="173736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http://www.miningartifacts.org/Hydraulic_Mining_in_Idah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8421" y="4952539"/>
            <a:ext cx="3083179" cy="1831221"/>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http://www.retronaut.com/wp-content/uploads/2011/06/Buffalo-Skulls-18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948738"/>
            <a:ext cx="2438400" cy="1802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6" name="Picture 8" descr="http://radio.weblogs.com/0101170/images/water/big5tunn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6464" y="4899940"/>
            <a:ext cx="2694064" cy="18517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par>
                          <p:cTn id="11" fill="hold">
                            <p:stCondLst>
                              <p:cond delay="500"/>
                            </p:stCondLst>
                            <p:childTnLst>
                              <p:par>
                                <p:cTn id="12" presetID="22" presetClass="entr" presetSubtype="1" fill="hold"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up)">
                                      <p:cBhvr>
                                        <p:cTn id="14" dur="1000"/>
                                        <p:tgtEl>
                                          <p:spTgt spid="3">
                                            <p:txEl>
                                              <p:pRg st="1" end="1"/>
                                            </p:txEl>
                                          </p:spTgt>
                                        </p:tgtEl>
                                      </p:cBhvr>
                                    </p:animEffect>
                                  </p:childTnLst>
                                </p:cTn>
                              </p:par>
                              <p:par>
                                <p:cTn id="15" presetID="10" presetClass="entr" presetSubtype="0" fill="hold"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3500"/>
                            </p:stCondLst>
                            <p:childTnLst>
                              <p:par>
                                <p:cTn id="19" presetID="22" presetClass="entr" presetSubtype="1" fill="hold" nodeType="afterEffect">
                                  <p:stCondLst>
                                    <p:cond delay="2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1000"/>
                                        <p:tgtEl>
                                          <p:spTgt spid="3">
                                            <p:txEl>
                                              <p:pRg st="2" end="2"/>
                                            </p:txEl>
                                          </p:spTgt>
                                        </p:tgtEl>
                                      </p:cBhvr>
                                    </p:animEffect>
                                  </p:childTnLst>
                                </p:cTn>
                              </p:par>
                              <p:par>
                                <p:cTn id="22" presetID="10" presetClass="entr" presetSubtype="0" fill="hold" nodeType="withEffect">
                                  <p:stCondLst>
                                    <p:cond delay="2000"/>
                                  </p:stCondLst>
                                  <p:childTnLst>
                                    <p:set>
                                      <p:cBhvr>
                                        <p:cTn id="23" dur="1" fill="hold">
                                          <p:stCondLst>
                                            <p:cond delay="0"/>
                                          </p:stCondLst>
                                        </p:cTn>
                                        <p:tgtEl>
                                          <p:spTgt spid="7172"/>
                                        </p:tgtEl>
                                        <p:attrNameLst>
                                          <p:attrName>style.visibility</p:attrName>
                                        </p:attrNameLst>
                                      </p:cBhvr>
                                      <p:to>
                                        <p:strVal val="visible"/>
                                      </p:to>
                                    </p:set>
                                    <p:animEffect transition="in" filter="fade">
                                      <p:cBhvr>
                                        <p:cTn id="24" dur="500"/>
                                        <p:tgtEl>
                                          <p:spTgt spid="7172"/>
                                        </p:tgtEl>
                                      </p:cBhvr>
                                    </p:animEffect>
                                  </p:childTnLst>
                                </p:cTn>
                              </p:par>
                            </p:childTnLst>
                          </p:cTn>
                        </p:par>
                        <p:par>
                          <p:cTn id="25" fill="hold">
                            <p:stCondLst>
                              <p:cond delay="6500"/>
                            </p:stCondLst>
                            <p:childTnLst>
                              <p:par>
                                <p:cTn id="26" presetID="22" presetClass="entr" presetSubtype="1" fill="hold" nodeType="afterEffect">
                                  <p:stCondLst>
                                    <p:cond delay="20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up)">
                                      <p:cBhvr>
                                        <p:cTn id="28" dur="1000"/>
                                        <p:tgtEl>
                                          <p:spTgt spid="3">
                                            <p:txEl>
                                              <p:pRg st="3" end="3"/>
                                            </p:txEl>
                                          </p:spTgt>
                                        </p:tgtEl>
                                      </p:cBhvr>
                                    </p:animEffect>
                                  </p:childTnLst>
                                </p:cTn>
                              </p:par>
                            </p:childTnLst>
                          </p:cTn>
                        </p:par>
                        <p:par>
                          <p:cTn id="29" fill="hold">
                            <p:stCondLst>
                              <p:cond delay="9500"/>
                            </p:stCondLst>
                            <p:childTnLst>
                              <p:par>
                                <p:cTn id="30" presetID="10" presetClass="entr" presetSubtype="0" fill="hold" nodeType="afterEffect">
                                  <p:stCondLst>
                                    <p:cond delay="0"/>
                                  </p:stCondLst>
                                  <p:childTnLst>
                                    <p:set>
                                      <p:cBhvr>
                                        <p:cTn id="31" dur="1" fill="hold">
                                          <p:stCondLst>
                                            <p:cond delay="0"/>
                                          </p:stCondLst>
                                        </p:cTn>
                                        <p:tgtEl>
                                          <p:spTgt spid="7174"/>
                                        </p:tgtEl>
                                        <p:attrNameLst>
                                          <p:attrName>style.visibility</p:attrName>
                                        </p:attrNameLst>
                                      </p:cBhvr>
                                      <p:to>
                                        <p:strVal val="visible"/>
                                      </p:to>
                                    </p:set>
                                    <p:animEffect transition="in" filter="fade">
                                      <p:cBhvr>
                                        <p:cTn id="32" dur="500"/>
                                        <p:tgtEl>
                                          <p:spTgt spid="7174"/>
                                        </p:tgtEl>
                                      </p:cBhvr>
                                    </p:animEffect>
                                  </p:childTnLst>
                                </p:cTn>
                              </p:par>
                            </p:childTnLst>
                          </p:cTn>
                        </p:par>
                        <p:par>
                          <p:cTn id="33" fill="hold">
                            <p:stCondLst>
                              <p:cond delay="10000"/>
                            </p:stCondLst>
                            <p:childTnLst>
                              <p:par>
                                <p:cTn id="34" presetID="22" presetClass="entr" presetSubtype="1" fill="hold" nodeType="afterEffect">
                                  <p:stCondLst>
                                    <p:cond delay="200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up)">
                                      <p:cBhvr>
                                        <p:cTn id="36" dur="1000"/>
                                        <p:tgtEl>
                                          <p:spTgt spid="3">
                                            <p:txEl>
                                              <p:pRg st="4" end="4"/>
                                            </p:txEl>
                                          </p:spTgt>
                                        </p:tgtEl>
                                      </p:cBhvr>
                                    </p:animEffect>
                                  </p:childTnLst>
                                </p:cTn>
                              </p:par>
                              <p:par>
                                <p:cTn id="37" presetID="10" presetClass="entr" presetSubtype="0" fill="hold" nodeType="withEffect">
                                  <p:stCondLst>
                                    <p:cond delay="2000"/>
                                  </p:stCondLst>
                                  <p:childTnLst>
                                    <p:set>
                                      <p:cBhvr>
                                        <p:cTn id="38" dur="1" fill="hold">
                                          <p:stCondLst>
                                            <p:cond delay="0"/>
                                          </p:stCondLst>
                                        </p:cTn>
                                        <p:tgtEl>
                                          <p:spTgt spid="7176"/>
                                        </p:tgtEl>
                                        <p:attrNameLst>
                                          <p:attrName>style.visibility</p:attrName>
                                        </p:attrNameLst>
                                      </p:cBhvr>
                                      <p:to>
                                        <p:strVal val="visible"/>
                                      </p:to>
                                    </p:set>
                                    <p:animEffect transition="in" filter="fade">
                                      <p:cBhvr>
                                        <p:cTn id="39"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944562"/>
          </a:xfrm>
        </p:spPr>
        <p:txBody>
          <a:bodyPr>
            <a:normAutofit/>
          </a:bodyPr>
          <a:lstStyle/>
          <a:p>
            <a:r>
              <a:rPr lang="en-US" dirty="0" smtClean="0"/>
              <a:t>New Types of Business Organization</a:t>
            </a:r>
            <a:endParaRPr lang="en-US" dirty="0"/>
          </a:p>
        </p:txBody>
      </p:sp>
      <p:sp>
        <p:nvSpPr>
          <p:cNvPr id="3" name="Content Placeholder 2"/>
          <p:cNvSpPr>
            <a:spLocks noGrp="1"/>
          </p:cNvSpPr>
          <p:nvPr>
            <p:ph idx="1"/>
          </p:nvPr>
        </p:nvSpPr>
        <p:spPr>
          <a:xfrm>
            <a:off x="228600" y="1447800"/>
            <a:ext cx="5257800" cy="5105400"/>
          </a:xfrm>
        </p:spPr>
        <p:txBody>
          <a:bodyPr>
            <a:normAutofit/>
          </a:bodyPr>
          <a:lstStyle/>
          <a:p>
            <a:r>
              <a:rPr lang="en-US" sz="2600" dirty="0" smtClean="0"/>
              <a:t>Before the Civil War, most businesses were owned by individuals or by a groups of partners.</a:t>
            </a:r>
          </a:p>
          <a:p>
            <a:r>
              <a:rPr lang="en-US" sz="2600" dirty="0" smtClean="0"/>
              <a:t>After the war, corporations became more common.</a:t>
            </a:r>
          </a:p>
          <a:p>
            <a:r>
              <a:rPr lang="en-US" sz="2600" dirty="0" smtClean="0"/>
              <a:t>A </a:t>
            </a:r>
            <a:r>
              <a:rPr lang="en-US" sz="2600" b="1" dirty="0" smtClean="0">
                <a:solidFill>
                  <a:srgbClr val="FF0000"/>
                </a:solidFill>
              </a:rPr>
              <a:t>corporation</a:t>
            </a:r>
            <a:r>
              <a:rPr lang="en-US" sz="2600" dirty="0" smtClean="0"/>
              <a:t> is a company chartered by the state and recognized as a separate ‘person’.</a:t>
            </a:r>
          </a:p>
          <a:p>
            <a:r>
              <a:rPr lang="en-US" sz="2600" dirty="0" smtClean="0"/>
              <a:t>Bam! BIG Business was born.</a:t>
            </a:r>
            <a:endParaRPr lang="en-US" sz="2600" dirty="0"/>
          </a:p>
        </p:txBody>
      </p:sp>
      <p:pic>
        <p:nvPicPr>
          <p:cNvPr id="2052" name="Picture 4" descr="http://annyas.com/screenshots/images/1929/big-business-title-still.jpg"/>
          <p:cNvPicPr>
            <a:picLocks noChangeAspect="1" noChangeArrowheads="1"/>
          </p:cNvPicPr>
          <p:nvPr/>
        </p:nvPicPr>
        <p:blipFill rotWithShape="1">
          <a:blip r:embed="rId2">
            <a:extLst>
              <a:ext uri="{28A0092B-C50C-407E-A947-70E740481C1C}">
                <a14:useLocalDpi xmlns:a14="http://schemas.microsoft.com/office/drawing/2010/main" val="0"/>
              </a:ext>
            </a:extLst>
          </a:blip>
          <a:srcRect l="3085" r="-712" b="4478"/>
          <a:stretch/>
        </p:blipFill>
        <p:spPr bwMode="auto">
          <a:xfrm>
            <a:off x="5577840" y="4731959"/>
            <a:ext cx="274320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qph.is.quoracdn.net/main-qimg-44938005b96aef9b864f4f384a733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4343400" cy="3316779"/>
          </a:xfrm>
          <a:prstGeom prst="rect">
            <a:avLst/>
          </a:prstGeom>
          <a:noFill/>
          <a:ln w="254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6"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80">
                                          <p:stCondLst>
                                            <p:cond delay="0"/>
                                          </p:stCondLst>
                                        </p:cTn>
                                        <p:tgtEl>
                                          <p:spTgt spid="2050"/>
                                        </p:tgtEl>
                                      </p:cBhvr>
                                    </p:animEffect>
                                    <p:anim calcmode="lin" valueType="num">
                                      <p:cBhvr>
                                        <p:cTn id="16"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0"/>
                                        </p:tgtEl>
                                      </p:cBhvr>
                                      <p:to x="100000" y="60000"/>
                                    </p:animScale>
                                    <p:animScale>
                                      <p:cBhvr>
                                        <p:cTn id="22" dur="166" decel="50000">
                                          <p:stCondLst>
                                            <p:cond delay="676"/>
                                          </p:stCondLst>
                                        </p:cTn>
                                        <p:tgtEl>
                                          <p:spTgt spid="2050"/>
                                        </p:tgtEl>
                                      </p:cBhvr>
                                      <p:to x="100000" y="100000"/>
                                    </p:animScale>
                                    <p:animScale>
                                      <p:cBhvr>
                                        <p:cTn id="23" dur="26">
                                          <p:stCondLst>
                                            <p:cond delay="1312"/>
                                          </p:stCondLst>
                                        </p:cTn>
                                        <p:tgtEl>
                                          <p:spTgt spid="2050"/>
                                        </p:tgtEl>
                                      </p:cBhvr>
                                      <p:to x="100000" y="80000"/>
                                    </p:animScale>
                                    <p:animScale>
                                      <p:cBhvr>
                                        <p:cTn id="24" dur="166" decel="50000">
                                          <p:stCondLst>
                                            <p:cond delay="1338"/>
                                          </p:stCondLst>
                                        </p:cTn>
                                        <p:tgtEl>
                                          <p:spTgt spid="2050"/>
                                        </p:tgtEl>
                                      </p:cBhvr>
                                      <p:to x="100000" y="100000"/>
                                    </p:animScale>
                                    <p:animScale>
                                      <p:cBhvr>
                                        <p:cTn id="25" dur="26">
                                          <p:stCondLst>
                                            <p:cond delay="1642"/>
                                          </p:stCondLst>
                                        </p:cTn>
                                        <p:tgtEl>
                                          <p:spTgt spid="2050"/>
                                        </p:tgtEl>
                                      </p:cBhvr>
                                      <p:to x="100000" y="90000"/>
                                    </p:animScale>
                                    <p:animScale>
                                      <p:cBhvr>
                                        <p:cTn id="26" dur="166" decel="50000">
                                          <p:stCondLst>
                                            <p:cond delay="1668"/>
                                          </p:stCondLst>
                                        </p:cTn>
                                        <p:tgtEl>
                                          <p:spTgt spid="2050"/>
                                        </p:tgtEl>
                                      </p:cBhvr>
                                      <p:to x="100000" y="100000"/>
                                    </p:animScale>
                                    <p:animScale>
                                      <p:cBhvr>
                                        <p:cTn id="27" dur="26">
                                          <p:stCondLst>
                                            <p:cond delay="1808"/>
                                          </p:stCondLst>
                                        </p:cTn>
                                        <p:tgtEl>
                                          <p:spTgt spid="2050"/>
                                        </p:tgtEl>
                                      </p:cBhvr>
                                      <p:to x="100000" y="95000"/>
                                    </p:animScale>
                                    <p:animScale>
                                      <p:cBhvr>
                                        <p:cTn id="28" dur="166" decel="50000">
                                          <p:stCondLst>
                                            <p:cond delay="1834"/>
                                          </p:stCondLst>
                                        </p:cTn>
                                        <p:tgtEl>
                                          <p:spTgt spid="2050"/>
                                        </p:tgtEl>
                                      </p:cBhvr>
                                      <p:to x="100000" y="100000"/>
                                    </p:animScale>
                                  </p:childTnLst>
                                </p:cTn>
                              </p:par>
                            </p:childTnLst>
                          </p:cTn>
                        </p:par>
                        <p:par>
                          <p:cTn id="29" fill="hold">
                            <p:stCondLst>
                              <p:cond delay="8000"/>
                            </p:stCondLst>
                            <p:childTnLst>
                              <p:par>
                                <p:cTn id="30" presetID="22" presetClass="entr" presetSubtype="8" fill="hold" nodeType="afterEffect">
                                  <p:stCondLst>
                                    <p:cond delay="100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2000"/>
                                        <p:tgtEl>
                                          <p:spTgt spid="3">
                                            <p:txEl>
                                              <p:pRg st="2" end="2"/>
                                            </p:txEl>
                                          </p:spTgt>
                                        </p:tgtEl>
                                      </p:cBhvr>
                                    </p:animEffect>
                                  </p:childTnLst>
                                </p:cTn>
                              </p:par>
                            </p:childTnLst>
                          </p:cTn>
                        </p:par>
                        <p:par>
                          <p:cTn id="33" fill="hold">
                            <p:stCondLst>
                              <p:cond delay="11000"/>
                            </p:stCondLst>
                            <p:childTnLst>
                              <p:par>
                                <p:cTn id="34" presetID="22" presetClass="entr" presetSubtype="8" fill="hold" nodeType="afterEffect">
                                  <p:stCondLst>
                                    <p:cond delay="100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2000"/>
                                        <p:tgtEl>
                                          <p:spTgt spid="3">
                                            <p:txEl>
                                              <p:pRg st="3" end="3"/>
                                            </p:txEl>
                                          </p:spTgt>
                                        </p:tgtEl>
                                      </p:cBhvr>
                                    </p:animEffect>
                                  </p:childTnLst>
                                </p:cTn>
                              </p:par>
                            </p:childTnLst>
                          </p:cTn>
                        </p:par>
                        <p:par>
                          <p:cTn id="37" fill="hold">
                            <p:stCondLst>
                              <p:cond delay="14000"/>
                            </p:stCondLst>
                            <p:childTnLst>
                              <p:par>
                                <p:cTn id="38" presetID="53" presetClass="entr" presetSubtype="16" fill="hold" nodeType="afterEffect">
                                  <p:stCondLst>
                                    <p:cond delay="0"/>
                                  </p:stCondLst>
                                  <p:childTnLst>
                                    <p:set>
                                      <p:cBhvr>
                                        <p:cTn id="39" dur="1" fill="hold">
                                          <p:stCondLst>
                                            <p:cond delay="0"/>
                                          </p:stCondLst>
                                        </p:cTn>
                                        <p:tgtEl>
                                          <p:spTgt spid="2052"/>
                                        </p:tgtEl>
                                        <p:attrNameLst>
                                          <p:attrName>style.visibility</p:attrName>
                                        </p:attrNameLst>
                                      </p:cBhvr>
                                      <p:to>
                                        <p:strVal val="visible"/>
                                      </p:to>
                                    </p:set>
                                    <p:anim calcmode="lin" valueType="num">
                                      <p:cBhvr>
                                        <p:cTn id="40" dur="500" fill="hold"/>
                                        <p:tgtEl>
                                          <p:spTgt spid="2052"/>
                                        </p:tgtEl>
                                        <p:attrNameLst>
                                          <p:attrName>ppt_w</p:attrName>
                                        </p:attrNameLst>
                                      </p:cBhvr>
                                      <p:tavLst>
                                        <p:tav tm="0">
                                          <p:val>
                                            <p:fltVal val="0"/>
                                          </p:val>
                                        </p:tav>
                                        <p:tav tm="100000">
                                          <p:val>
                                            <p:strVal val="#ppt_w"/>
                                          </p:val>
                                        </p:tav>
                                      </p:tavLst>
                                    </p:anim>
                                    <p:anim calcmode="lin" valueType="num">
                                      <p:cBhvr>
                                        <p:cTn id="41" dur="500" fill="hold"/>
                                        <p:tgtEl>
                                          <p:spTgt spid="2052"/>
                                        </p:tgtEl>
                                        <p:attrNameLst>
                                          <p:attrName>ppt_h</p:attrName>
                                        </p:attrNameLst>
                                      </p:cBhvr>
                                      <p:tavLst>
                                        <p:tav tm="0">
                                          <p:val>
                                            <p:fltVal val="0"/>
                                          </p:val>
                                        </p:tav>
                                        <p:tav tm="100000">
                                          <p:val>
                                            <p:strVal val="#ppt_h"/>
                                          </p:val>
                                        </p:tav>
                                      </p:tavLst>
                                    </p:anim>
                                    <p:animEffect transition="in" filter="fade">
                                      <p:cBhvr>
                                        <p:cTn id="42" dur="500"/>
                                        <p:tgtEl>
                                          <p:spTgt spid="205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2050"/>
                                        </p:tgtEl>
                                      </p:cBhvr>
                                      <p:by x="150000" y="150000"/>
                                    </p:animScale>
                                  </p:childTnLst>
                                </p:cTn>
                              </p:par>
                              <p:par>
                                <p:cTn id="47" presetID="35" presetClass="path" presetSubtype="0" accel="50000" decel="50000" fill="hold" nodeType="withEffect">
                                  <p:stCondLst>
                                    <p:cond delay="0"/>
                                  </p:stCondLst>
                                  <p:childTnLst>
                                    <p:animMotion origin="layout" path="M 3.33333E-6 4.44444E-6 L -0.27917 0.06944 " pathEditMode="relative" rAng="0" ptsTypes="AA">
                                      <p:cBhvr>
                                        <p:cTn id="48" dur="2000" fill="hold"/>
                                        <p:tgtEl>
                                          <p:spTgt spid="2050"/>
                                        </p:tgtEl>
                                        <p:attrNameLst>
                                          <p:attrName>ppt_x</p:attrName>
                                          <p:attrName>ppt_y</p:attrName>
                                        </p:attrNameLst>
                                      </p:cBhvr>
                                      <p:rCtr x="-13958" y="3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305800" cy="5638800"/>
          </a:xfrm>
        </p:spPr>
        <p:txBody>
          <a:bodyPr>
            <a:noAutofit/>
          </a:bodyPr>
          <a:lstStyle/>
          <a:p>
            <a:r>
              <a:rPr lang="en-US" sz="2600" b="1" dirty="0"/>
              <a:t>I</a:t>
            </a:r>
            <a:r>
              <a:rPr lang="en-US" sz="2600" b="1" dirty="0" smtClean="0"/>
              <a:t>ndustrialization </a:t>
            </a:r>
            <a:r>
              <a:rPr lang="en-US" sz="2600" dirty="0" smtClean="0"/>
              <a:t>continued at a rapid pace in the years following the Civil War.</a:t>
            </a:r>
          </a:p>
          <a:p>
            <a:r>
              <a:rPr lang="en-US" sz="2600" dirty="0" smtClean="0"/>
              <a:t>The </a:t>
            </a:r>
            <a:r>
              <a:rPr lang="en-US" sz="2600" b="1" dirty="0" smtClean="0"/>
              <a:t>Bessemer Process </a:t>
            </a:r>
            <a:r>
              <a:rPr lang="en-US" sz="2600" dirty="0" smtClean="0"/>
              <a:t>for making a better quality steel, allowed for a boom in industry and the railroads.</a:t>
            </a:r>
          </a:p>
          <a:p>
            <a:r>
              <a:rPr lang="en-US" sz="2600" b="1" dirty="0" smtClean="0"/>
              <a:t>New inventions </a:t>
            </a:r>
            <a:r>
              <a:rPr lang="en-US" sz="2600" dirty="0" smtClean="0"/>
              <a:t>– like the telegraph, telephone, typewriter, and the sewing machine made America more productive.</a:t>
            </a:r>
          </a:p>
          <a:p>
            <a:r>
              <a:rPr lang="en-US" sz="2600" b="1" dirty="0" smtClean="0"/>
              <a:t>Natural Resources </a:t>
            </a:r>
            <a:r>
              <a:rPr lang="en-US" sz="2600" dirty="0" smtClean="0"/>
              <a:t>– like oil and electricity became important sources of energy.</a:t>
            </a:r>
          </a:p>
          <a:p>
            <a:r>
              <a:rPr lang="en-US" sz="2600" b="1" dirty="0" smtClean="0"/>
              <a:t>Entrepreneurs</a:t>
            </a:r>
            <a:r>
              <a:rPr lang="en-US" sz="2600" dirty="0" smtClean="0"/>
              <a:t> – like John D. Rockefeller and Andrew Carnegie establish new business techniques.</a:t>
            </a:r>
          </a:p>
          <a:p>
            <a:r>
              <a:rPr lang="en-US" sz="2600" b="1" dirty="0" smtClean="0"/>
              <a:t>Labor</a:t>
            </a:r>
            <a:r>
              <a:rPr lang="en-US" sz="2600" dirty="0" smtClean="0"/>
              <a:t> – workers would organize to gain higher wages, better working conditions, and an 8 hour workday.</a:t>
            </a:r>
            <a:endParaRPr lang="en-US" sz="2600" dirty="0"/>
          </a:p>
        </p:txBody>
      </p:sp>
    </p:spTree>
    <p:extLst>
      <p:ext uri="{BB962C8B-B14F-4D97-AF65-F5344CB8AC3E}">
        <p14:creationId xmlns:p14="http://schemas.microsoft.com/office/powerpoint/2010/main" val="66789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2500"/>
                            </p:stCondLst>
                            <p:childTnLst>
                              <p:par>
                                <p:cTn id="9" presetID="3" presetClass="entr" presetSubtype="10" fill="hold" grpId="0"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p:stCondLst>
                              <p:cond delay="5000"/>
                            </p:stCondLst>
                            <p:childTnLst>
                              <p:par>
                                <p:cTn id="13" presetID="3" presetClass="entr" presetSubtype="10" fill="hold" grpId="0"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par>
                          <p:cTn id="16" fill="hold">
                            <p:stCondLst>
                              <p:cond delay="7500"/>
                            </p:stCondLst>
                            <p:childTnLst>
                              <p:par>
                                <p:cTn id="17" presetID="3" presetClass="entr" presetSubtype="10" fill="hold" grpId="0"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par>
                          <p:cTn id="20" fill="hold">
                            <p:stCondLst>
                              <p:cond delay="10000"/>
                            </p:stCondLst>
                            <p:childTnLst>
                              <p:par>
                                <p:cTn id="21" presetID="3" presetClass="entr" presetSubtype="10" fill="hold" grpId="0"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par>
                          <p:cTn id="24" fill="hold">
                            <p:stCondLst>
                              <p:cond delay="12500"/>
                            </p:stCondLst>
                            <p:childTnLst>
                              <p:par>
                                <p:cTn id="25" presetID="3" presetClass="entr" presetSubtype="10" fill="hold" grpId="0" nodeType="afterEffect">
                                  <p:stCondLst>
                                    <p:cond delay="2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advAuto="2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Corporations</a:t>
            </a:r>
            <a:endParaRPr lang="en-US" dirty="0"/>
          </a:p>
        </p:txBody>
      </p:sp>
      <p:sp>
        <p:nvSpPr>
          <p:cNvPr id="3" name="Content Placeholder 2"/>
          <p:cNvSpPr>
            <a:spLocks noGrp="1"/>
          </p:cNvSpPr>
          <p:nvPr>
            <p:ph idx="1"/>
          </p:nvPr>
        </p:nvSpPr>
        <p:spPr>
          <a:xfrm>
            <a:off x="304800" y="1295400"/>
            <a:ext cx="5677142" cy="5334000"/>
          </a:xfrm>
        </p:spPr>
        <p:txBody>
          <a:bodyPr>
            <a:normAutofit lnSpcReduction="10000"/>
          </a:bodyPr>
          <a:lstStyle/>
          <a:p>
            <a:r>
              <a:rPr lang="en-US" sz="2600" b="1" dirty="0" smtClean="0">
                <a:solidFill>
                  <a:srgbClr val="FF0000"/>
                </a:solidFill>
              </a:rPr>
              <a:t>Corporations</a:t>
            </a:r>
            <a:r>
              <a:rPr lang="en-US" sz="2600" dirty="0" smtClean="0"/>
              <a:t> issue and sell ‘</a:t>
            </a:r>
            <a:r>
              <a:rPr lang="en-US" sz="2600" b="1" dirty="0" smtClean="0">
                <a:solidFill>
                  <a:srgbClr val="FF0000"/>
                </a:solidFill>
              </a:rPr>
              <a:t>stock</a:t>
            </a:r>
            <a:r>
              <a:rPr lang="en-US" sz="2600" dirty="0" smtClean="0"/>
              <a:t>’ or shares of a company.</a:t>
            </a:r>
          </a:p>
          <a:p>
            <a:r>
              <a:rPr lang="en-US" sz="2600" dirty="0" smtClean="0"/>
              <a:t>A </a:t>
            </a:r>
            <a:r>
              <a:rPr lang="en-US" sz="2600" b="1" dirty="0" smtClean="0">
                <a:solidFill>
                  <a:srgbClr val="FF0000"/>
                </a:solidFill>
              </a:rPr>
              <a:t>shareholder</a:t>
            </a:r>
            <a:r>
              <a:rPr lang="en-US" sz="2600" dirty="0" smtClean="0"/>
              <a:t> is a partial owner, and they receive a share of a corporations profits based on the amount of stock they own.</a:t>
            </a:r>
          </a:p>
          <a:p>
            <a:r>
              <a:rPr lang="en-US" sz="2600" dirty="0" smtClean="0"/>
              <a:t>Shareholders were responsible only for the shares they own, not for losses and are protected from lawsuits.</a:t>
            </a:r>
          </a:p>
          <a:p>
            <a:r>
              <a:rPr lang="en-US" sz="2600" dirty="0" smtClean="0"/>
              <a:t>Corporations allowed for people to pool their money to raise the huge sums needed to build railroads, factories, steel mill, etc.</a:t>
            </a:r>
            <a:endParaRPr lang="en-US" sz="2600" dirty="0"/>
          </a:p>
        </p:txBody>
      </p:sp>
      <p:pic>
        <p:nvPicPr>
          <p:cNvPr id="3074" name="Picture 2" descr="C:\Users\mike.montgomery\Documents\05 Gilded Age\stock certific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5864" y="1295400"/>
            <a:ext cx="2830563" cy="2057400"/>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29470" y="3581400"/>
            <a:ext cx="2335505" cy="2092881"/>
          </a:xfrm>
          <a:prstGeom prst="rect">
            <a:avLst/>
          </a:prstGeom>
          <a:noFill/>
        </p:spPr>
        <p:txBody>
          <a:bodyPr wrap="square" rtlCol="0">
            <a:spAutoFit/>
          </a:bodyPr>
          <a:lstStyle/>
          <a:p>
            <a:pPr algn="ctr"/>
            <a:r>
              <a:rPr lang="en-US" sz="2600" b="1" i="1" dirty="0" smtClean="0"/>
              <a:t>Corporations made modern industrial production possible</a:t>
            </a:r>
            <a:endParaRPr lang="en-US" sz="2600" b="1" i="1" dirty="0"/>
          </a:p>
        </p:txBody>
      </p:sp>
    </p:spTree>
    <p:extLst>
      <p:ext uri="{BB962C8B-B14F-4D97-AF65-F5344CB8AC3E}">
        <p14:creationId xmlns:p14="http://schemas.microsoft.com/office/powerpoint/2010/main" val="196062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anim calcmode="lin" valueType="num">
                                      <p:cBhvr>
                                        <p:cTn id="12" dur="1000" fill="hold"/>
                                        <p:tgtEl>
                                          <p:spTgt spid="3074"/>
                                        </p:tgtEl>
                                        <p:attrNameLst>
                                          <p:attrName>ppt_x</p:attrName>
                                        </p:attrNameLst>
                                      </p:cBhvr>
                                      <p:tavLst>
                                        <p:tav tm="0">
                                          <p:val>
                                            <p:strVal val="#ppt_x"/>
                                          </p:val>
                                        </p:tav>
                                        <p:tav tm="100000">
                                          <p:val>
                                            <p:strVal val="#ppt_x"/>
                                          </p:val>
                                        </p:tav>
                                      </p:tavLst>
                                    </p:anim>
                                    <p:anim calcmode="lin" valueType="num">
                                      <p:cBhvr>
                                        <p:cTn id="13" dur="1000" fill="hold"/>
                                        <p:tgtEl>
                                          <p:spTgt spid="3074"/>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1"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2000"/>
                                        <p:tgtEl>
                                          <p:spTgt spid="3">
                                            <p:txEl>
                                              <p:pRg st="1" end="1"/>
                                            </p:txEl>
                                          </p:spTgt>
                                        </p:tgtEl>
                                      </p:cBhvr>
                                    </p:animEffect>
                                  </p:childTnLst>
                                </p:cTn>
                              </p:par>
                            </p:childTnLst>
                          </p:cTn>
                        </p:par>
                        <p:par>
                          <p:cTn id="18" fill="hold">
                            <p:stCondLst>
                              <p:cond delay="5000"/>
                            </p:stCondLst>
                            <p:childTnLst>
                              <p:par>
                                <p:cTn id="19" presetID="22" presetClass="entr" presetSubtype="1" fill="hold" nodeType="afterEffect">
                                  <p:stCondLst>
                                    <p:cond delay="1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2000"/>
                                        <p:tgtEl>
                                          <p:spTgt spid="3">
                                            <p:txEl>
                                              <p:pRg st="2" end="2"/>
                                            </p:txEl>
                                          </p:spTgt>
                                        </p:tgtEl>
                                      </p:cBhvr>
                                    </p:animEffect>
                                  </p:childTnLst>
                                </p:cTn>
                              </p:par>
                            </p:childTnLst>
                          </p:cTn>
                        </p:par>
                        <p:par>
                          <p:cTn id="22" fill="hold">
                            <p:stCondLst>
                              <p:cond delay="8000"/>
                            </p:stCondLst>
                            <p:childTnLst>
                              <p:par>
                                <p:cTn id="23" presetID="22" presetClass="entr" presetSubtype="1" fill="hold" nodeType="afterEffect">
                                  <p:stCondLst>
                                    <p:cond delay="15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2000"/>
                                        <p:tgtEl>
                                          <p:spTgt spid="3">
                                            <p:txEl>
                                              <p:pRg st="3" end="3"/>
                                            </p:txEl>
                                          </p:spTgt>
                                        </p:tgtEl>
                                      </p:cBhvr>
                                    </p:animEffect>
                                  </p:childTnLst>
                                </p:cTn>
                              </p:par>
                            </p:childTnLst>
                          </p:cTn>
                        </p:par>
                        <p:par>
                          <p:cTn id="26" fill="hold">
                            <p:stCondLst>
                              <p:cond delay="11500"/>
                            </p:stCondLst>
                            <p:childTnLst>
                              <p:par>
                                <p:cTn id="27" presetID="18" presetClass="entr" presetSubtype="6" fill="hold" nodeType="afterEffect">
                                  <p:stCondLst>
                                    <p:cond delay="2000"/>
                                  </p:stCondLst>
                                  <p:iterate type="wd">
                                    <p:tmPct val="10000"/>
                                  </p:iterate>
                                  <p:childTnLst>
                                    <p:set>
                                      <p:cBhvr>
                                        <p:cTn id="28" dur="1" fill="hold">
                                          <p:stCondLst>
                                            <p:cond delay="0"/>
                                          </p:stCondLst>
                                        </p:cTn>
                                        <p:tgtEl>
                                          <p:spTgt spid="4">
                                            <p:txEl>
                                              <p:pRg st="0" end="0"/>
                                            </p:txEl>
                                          </p:spTgt>
                                        </p:tgtEl>
                                        <p:attrNameLst>
                                          <p:attrName>style.visibility</p:attrName>
                                        </p:attrNameLst>
                                      </p:cBhvr>
                                      <p:to>
                                        <p:strVal val="visible"/>
                                      </p:to>
                                    </p:set>
                                    <p:animEffect transition="in" filter="strips(downRight)">
                                      <p:cBhvr>
                                        <p:cTn id="2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Free Enterprise System</a:t>
            </a:r>
          </a:p>
        </p:txBody>
      </p:sp>
      <p:sp>
        <p:nvSpPr>
          <p:cNvPr id="4" name="Content Placeholder 2"/>
          <p:cNvSpPr>
            <a:spLocks noGrp="1"/>
          </p:cNvSpPr>
          <p:nvPr>
            <p:ph idx="1"/>
          </p:nvPr>
        </p:nvSpPr>
        <p:spPr>
          <a:xfrm>
            <a:off x="304800" y="1447800"/>
            <a:ext cx="8458200" cy="4517707"/>
          </a:xfrm>
        </p:spPr>
        <p:txBody>
          <a:bodyPr>
            <a:normAutofit/>
          </a:bodyPr>
          <a:lstStyle/>
          <a:p>
            <a:r>
              <a:rPr lang="en-US" sz="2600" dirty="0"/>
              <a:t>The Success of America’s industrialization was based on its free enterprise system.</a:t>
            </a:r>
          </a:p>
          <a:p>
            <a:r>
              <a:rPr lang="en-US" sz="2600" b="1" dirty="0" smtClean="0">
                <a:solidFill>
                  <a:srgbClr val="FF0000"/>
                </a:solidFill>
              </a:rPr>
              <a:t>Free Enterprise System </a:t>
            </a:r>
            <a:r>
              <a:rPr lang="en-US" sz="2600" dirty="0" smtClean="0"/>
              <a:t>is when people have the freedom to make their own choices in </a:t>
            </a:r>
            <a:r>
              <a:rPr lang="en-US" sz="2600" u="sng" dirty="0" smtClean="0"/>
              <a:t>what to buy</a:t>
            </a:r>
            <a:r>
              <a:rPr lang="en-US" sz="2600" dirty="0" smtClean="0"/>
              <a:t>, </a:t>
            </a:r>
            <a:r>
              <a:rPr lang="en-US" sz="2600" u="sng" dirty="0" smtClean="0"/>
              <a:t>where to work</a:t>
            </a:r>
            <a:r>
              <a:rPr lang="en-US" sz="2600" dirty="0" smtClean="0"/>
              <a:t>, and </a:t>
            </a:r>
            <a:r>
              <a:rPr lang="en-US" sz="2600" u="sng" dirty="0" smtClean="0"/>
              <a:t>what to make</a:t>
            </a:r>
            <a:r>
              <a:rPr lang="en-US" sz="2600" dirty="0" smtClean="0"/>
              <a:t>.</a:t>
            </a:r>
          </a:p>
          <a:p>
            <a:r>
              <a:rPr lang="en-US" sz="2600" dirty="0" smtClean="0"/>
              <a:t>People are free to use their money and time to start a business in hopes of making a profit. </a:t>
            </a:r>
            <a:r>
              <a:rPr lang="en-US" sz="2600" b="1" dirty="0" smtClean="0">
                <a:solidFill>
                  <a:srgbClr val="FF0000"/>
                </a:solidFill>
              </a:rPr>
              <a:t>(Producers)</a:t>
            </a:r>
          </a:p>
          <a:p>
            <a:r>
              <a:rPr lang="en-US" sz="2600" dirty="0" smtClean="0"/>
              <a:t>People are free to choose the type of product they wish to buy and how much they’ll pay. </a:t>
            </a:r>
            <a:r>
              <a:rPr lang="en-US" sz="2600" dirty="0" smtClean="0">
                <a:solidFill>
                  <a:srgbClr val="92D050"/>
                </a:solidFill>
              </a:rPr>
              <a:t>(</a:t>
            </a:r>
            <a:r>
              <a:rPr lang="en-US" sz="2600" b="1" dirty="0" smtClean="0">
                <a:solidFill>
                  <a:srgbClr val="92D050"/>
                </a:solidFill>
              </a:rPr>
              <a:t>Consumers</a:t>
            </a:r>
            <a:r>
              <a:rPr lang="en-US" sz="2600" dirty="0" smtClean="0">
                <a:solidFill>
                  <a:srgbClr val="92D050"/>
                </a:solidFill>
              </a:rPr>
              <a:t>)</a:t>
            </a:r>
            <a:endParaRPr lang="en-US" sz="2600" dirty="0" smtClean="0"/>
          </a:p>
        </p:txBody>
      </p:sp>
      <p:pic>
        <p:nvPicPr>
          <p:cNvPr id="5" name="Picture 2" descr="Image Detail"/>
          <p:cNvPicPr>
            <a:picLocks noChangeAspect="1" noChangeArrowheads="1"/>
          </p:cNvPicPr>
          <p:nvPr/>
        </p:nvPicPr>
        <p:blipFill>
          <a:blip r:embed="rId2" cstate="print"/>
          <a:srcRect/>
          <a:stretch>
            <a:fillRect/>
          </a:stretch>
        </p:blipFill>
        <p:spPr bwMode="auto">
          <a:xfrm>
            <a:off x="7696200" y="5334000"/>
            <a:ext cx="1295400" cy="1263015"/>
          </a:xfrm>
          <a:prstGeom prst="rect">
            <a:avLst/>
          </a:prstGeom>
          <a:noFill/>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1000"/>
                                        <p:tgtEl>
                                          <p:spTgt spid="4">
                                            <p:txEl>
                                              <p:pRg st="0" end="0"/>
                                            </p:txEl>
                                          </p:spTgt>
                                        </p:tgtEl>
                                      </p:cBhvr>
                                    </p:animEffect>
                                  </p:childTnLst>
                                </p:cTn>
                              </p:par>
                            </p:childTnLst>
                          </p:cTn>
                        </p:par>
                        <p:par>
                          <p:cTn id="8" fill="hold">
                            <p:stCondLst>
                              <p:cond delay="1000"/>
                            </p:stCondLst>
                            <p:childTnLst>
                              <p:par>
                                <p:cTn id="9" presetID="3" presetClass="entr" presetSubtype="10" fill="hold" nodeType="afterEffect">
                                  <p:stCondLst>
                                    <p:cond delay="20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1000"/>
                                        <p:tgtEl>
                                          <p:spTgt spid="4">
                                            <p:txEl>
                                              <p:pRg st="1" end="1"/>
                                            </p:txEl>
                                          </p:spTgt>
                                        </p:tgtEl>
                                      </p:cBhvr>
                                    </p:animEffect>
                                  </p:childTnLst>
                                </p:cTn>
                              </p:par>
                            </p:childTnLst>
                          </p:cTn>
                        </p:par>
                        <p:par>
                          <p:cTn id="12" fill="hold">
                            <p:stCondLst>
                              <p:cond delay="4000"/>
                            </p:stCondLst>
                            <p:childTnLst>
                              <p:par>
                                <p:cTn id="13" presetID="3" presetClass="entr" presetSubtype="10" fill="hold" nodeType="afterEffect">
                                  <p:stCondLst>
                                    <p:cond delay="20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1000"/>
                                        <p:tgtEl>
                                          <p:spTgt spid="4">
                                            <p:txEl>
                                              <p:pRg st="2" end="2"/>
                                            </p:txEl>
                                          </p:spTgt>
                                        </p:tgtEl>
                                      </p:cBhvr>
                                    </p:animEffect>
                                  </p:childTnLst>
                                </p:cTn>
                              </p:par>
                            </p:childTnLst>
                          </p:cTn>
                        </p:par>
                        <p:par>
                          <p:cTn id="16" fill="hold">
                            <p:stCondLst>
                              <p:cond delay="7000"/>
                            </p:stCondLst>
                            <p:childTnLst>
                              <p:par>
                                <p:cTn id="17" presetID="3" presetClass="entr" presetSubtype="10" fill="hold" nodeType="afterEffect">
                                  <p:stCondLst>
                                    <p:cond delay="20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linds(horizontal)">
                                      <p:cBhvr>
                                        <p:cTn id="19" dur="10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25" presetID="0" presetClass="path" presetSubtype="0" accel="50000" decel="50000" fill="hold" nodeType="withEffect">
                                  <p:stCondLst>
                                    <p:cond delay="0"/>
                                  </p:stCondLst>
                                  <p:childTnLst>
                                    <p:animMotion origin="layout" path="M -0.07917 -0.04769 L -0.45417 -0.43658 " pathEditMode="relative" ptsTypes="AA">
                                      <p:cBhvr>
                                        <p:cTn id="26" dur="2000" fill="hold"/>
                                        <p:tgtEl>
                                          <p:spTgt spid="5"/>
                                        </p:tgtEl>
                                        <p:attrNameLst>
                                          <p:attrName>ppt_x</p:attrName>
                                          <p:attrName>ppt_y</p:attrName>
                                        </p:attrNameLst>
                                      </p:cBhvr>
                                    </p:animMotion>
                                  </p:childTnLst>
                                  <p:subTnLst>
                                    <p:set>
                                      <p:cBhvr override="childStyle">
                                        <p:cTn dur="1" fill="hold" display="0" masterRel="nextClick" afterEffect="1"/>
                                        <p:tgtEl>
                                          <p:spTgt spid="5"/>
                                        </p:tgtEl>
                                        <p:attrNameLst>
                                          <p:attrName>style.visibility</p:attrName>
                                        </p:attrNameLst>
                                      </p:cBhvr>
                                      <p:to>
                                        <p:strVal val="hidden"/>
                                      </p:to>
                                    </p:set>
                                  </p:subTnLst>
                                </p:cTn>
                              </p:par>
                              <p:par>
                                <p:cTn id="27" presetID="6" presetClass="emph" presetSubtype="0" fill="hold" nodeType="withEffect">
                                  <p:stCondLst>
                                    <p:cond delay="0"/>
                                  </p:stCondLst>
                                  <p:childTnLst>
                                    <p:animScale>
                                      <p:cBhvr>
                                        <p:cTn id="28" dur="2000" fill="hold"/>
                                        <p:tgtEl>
                                          <p:spTgt spid="5"/>
                                        </p:tgtEl>
                                      </p:cBhvr>
                                      <p:by x="400000" y="400000"/>
                                    </p:animScale>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The Free Enterprise System</a:t>
            </a:r>
            <a:endParaRPr lang="en-US" dirty="0"/>
          </a:p>
        </p:txBody>
      </p:sp>
      <p:sp>
        <p:nvSpPr>
          <p:cNvPr id="3" name="Content Placeholder 2"/>
          <p:cNvSpPr>
            <a:spLocks noGrp="1"/>
          </p:cNvSpPr>
          <p:nvPr>
            <p:ph idx="1"/>
          </p:nvPr>
        </p:nvSpPr>
        <p:spPr>
          <a:xfrm>
            <a:off x="457200" y="1066800"/>
            <a:ext cx="8229600" cy="3467100"/>
          </a:xfrm>
        </p:spPr>
        <p:txBody>
          <a:bodyPr>
            <a:normAutofit/>
          </a:bodyPr>
          <a:lstStyle/>
          <a:p>
            <a:r>
              <a:rPr lang="en-US" sz="2600" dirty="0" smtClean="0"/>
              <a:t>People </a:t>
            </a:r>
            <a:r>
              <a:rPr lang="en-US" sz="2600" dirty="0"/>
              <a:t>have </a:t>
            </a:r>
            <a:r>
              <a:rPr lang="en-US" sz="2600" u="sng" dirty="0"/>
              <a:t>unlimited wants</a:t>
            </a:r>
            <a:r>
              <a:rPr lang="en-US" sz="2600" dirty="0"/>
              <a:t> </a:t>
            </a:r>
            <a:r>
              <a:rPr lang="en-US" sz="2600" dirty="0" smtClean="0"/>
              <a:t>but </a:t>
            </a:r>
            <a:r>
              <a:rPr lang="en-US" sz="2600" dirty="0"/>
              <a:t>we have </a:t>
            </a:r>
            <a:r>
              <a:rPr lang="en-US" sz="2600" u="sng" dirty="0"/>
              <a:t>limited resources</a:t>
            </a:r>
            <a:r>
              <a:rPr lang="en-US" sz="2600" dirty="0"/>
              <a:t> to satisfy these </a:t>
            </a:r>
            <a:r>
              <a:rPr lang="en-US" sz="2600" dirty="0" smtClean="0"/>
              <a:t>wants.</a:t>
            </a:r>
          </a:p>
          <a:p>
            <a:r>
              <a:rPr lang="en-US" sz="2600" dirty="0" smtClean="0"/>
              <a:t>Businesses use their resources to compete with each other to satisfy these consumer desires.</a:t>
            </a:r>
            <a:endParaRPr lang="en-US" sz="2600" dirty="0"/>
          </a:p>
          <a:p>
            <a:r>
              <a:rPr lang="en-US" sz="2600" dirty="0" smtClean="0"/>
              <a:t>Every society must answer three basic economic questions to determine how to use its resources to satisfy these wants.</a:t>
            </a:r>
          </a:p>
        </p:txBody>
      </p:sp>
      <p:sp>
        <p:nvSpPr>
          <p:cNvPr id="5" name="Oval 4"/>
          <p:cNvSpPr/>
          <p:nvPr/>
        </p:nvSpPr>
        <p:spPr>
          <a:xfrm>
            <a:off x="1752600" y="4594058"/>
            <a:ext cx="2057400" cy="205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What Should Be Produced ?</a:t>
            </a:r>
            <a:endParaRPr lang="en-US" b="1" dirty="0">
              <a:solidFill>
                <a:srgbClr val="FF0000"/>
              </a:solidFill>
            </a:endParaRPr>
          </a:p>
        </p:txBody>
      </p:sp>
      <p:sp>
        <p:nvSpPr>
          <p:cNvPr id="6" name="Oval 5"/>
          <p:cNvSpPr/>
          <p:nvPr/>
        </p:nvSpPr>
        <p:spPr>
          <a:xfrm>
            <a:off x="3919014" y="4533900"/>
            <a:ext cx="2057400" cy="213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How Should It Be Produced ?</a:t>
            </a:r>
            <a:endParaRPr lang="en-US" b="1" dirty="0">
              <a:solidFill>
                <a:srgbClr val="FF0000"/>
              </a:solidFill>
            </a:endParaRPr>
          </a:p>
        </p:txBody>
      </p:sp>
      <p:sp>
        <p:nvSpPr>
          <p:cNvPr id="7" name="Oval 6"/>
          <p:cNvSpPr/>
          <p:nvPr/>
        </p:nvSpPr>
        <p:spPr>
          <a:xfrm>
            <a:off x="6041357" y="4533900"/>
            <a:ext cx="1971675" cy="205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Who Should Get It ?</a:t>
            </a:r>
            <a:endParaRPr lang="en-US" b="1" dirty="0">
              <a:solidFill>
                <a:srgbClr val="FF0000"/>
              </a:solidFill>
            </a:endParaRPr>
          </a:p>
        </p:txBody>
      </p:sp>
    </p:spTree>
    <p:extLst>
      <p:ext uri="{BB962C8B-B14F-4D97-AF65-F5344CB8AC3E}">
        <p14:creationId xmlns:p14="http://schemas.microsoft.com/office/powerpoint/2010/main" val="201741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4000"/>
                            </p:stCondLst>
                            <p:childTnLst>
                              <p:par>
                                <p:cTn id="13" presetID="22" presetClass="entr" presetSubtype="1"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000"/>
                                        <p:tgtEl>
                                          <p:spTgt spid="3">
                                            <p:txEl>
                                              <p:pRg st="2" end="2"/>
                                            </p:txEl>
                                          </p:spTgt>
                                        </p:tgtEl>
                                      </p:cBhvr>
                                    </p:animEffect>
                                  </p:childTnLst>
                                </p:cTn>
                              </p:par>
                            </p:childTnLst>
                          </p:cTn>
                        </p:par>
                        <p:par>
                          <p:cTn id="16" fill="hold">
                            <p:stCondLst>
                              <p:cond delay="6000"/>
                            </p:stCondLst>
                            <p:childTnLst>
                              <p:par>
                                <p:cTn id="17" presetID="49" presetClass="entr" presetSubtype="0" decel="100000" fill="hold" grpId="0" nodeType="afterEffect">
                                  <p:stCondLst>
                                    <p:cond delay="1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fltVal val="0"/>
                                          </p:val>
                                        </p:tav>
                                        <p:tav tm="100000">
                                          <p:val>
                                            <p:strVal val="#ppt_w"/>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anim calcmode="lin" valueType="num">
                                      <p:cBhvr>
                                        <p:cTn id="21" dur="2000" fill="hold"/>
                                        <p:tgtEl>
                                          <p:spTgt spid="5"/>
                                        </p:tgtEl>
                                        <p:attrNameLst>
                                          <p:attrName>style.rotation</p:attrName>
                                        </p:attrNameLst>
                                      </p:cBhvr>
                                      <p:tavLst>
                                        <p:tav tm="0">
                                          <p:val>
                                            <p:fltVal val="360"/>
                                          </p:val>
                                        </p:tav>
                                        <p:tav tm="100000">
                                          <p:val>
                                            <p:fltVal val="0"/>
                                          </p:val>
                                        </p:tav>
                                      </p:tavLst>
                                    </p:anim>
                                    <p:animEffect transition="in" filter="fade">
                                      <p:cBhvr>
                                        <p:cTn id="22" dur="2000"/>
                                        <p:tgtEl>
                                          <p:spTgt spid="5"/>
                                        </p:tgtEl>
                                      </p:cBhvr>
                                    </p:animEffect>
                                  </p:childTnLst>
                                </p:cTn>
                              </p:par>
                            </p:childTnLst>
                          </p:cTn>
                        </p:par>
                        <p:par>
                          <p:cTn id="23" fill="hold">
                            <p:stCondLst>
                              <p:cond delay="9500"/>
                            </p:stCondLst>
                            <p:childTnLst>
                              <p:par>
                                <p:cTn id="24" presetID="49" presetClass="entr" presetSubtype="0" decel="100000" fill="hold" grpId="0" nodeType="afterEffect">
                                  <p:stCondLst>
                                    <p:cond delay="1500"/>
                                  </p:stCondLst>
                                  <p:childTnLst>
                                    <p:set>
                                      <p:cBhvr>
                                        <p:cTn id="25" dur="1" fill="hold">
                                          <p:stCondLst>
                                            <p:cond delay="0"/>
                                          </p:stCondLst>
                                        </p:cTn>
                                        <p:tgtEl>
                                          <p:spTgt spid="6"/>
                                        </p:tgtEl>
                                        <p:attrNameLst>
                                          <p:attrName>style.visibility</p:attrName>
                                        </p:attrNameLst>
                                      </p:cBhvr>
                                      <p:to>
                                        <p:strVal val="visible"/>
                                      </p:to>
                                    </p:set>
                                    <p:anim calcmode="lin" valueType="num">
                                      <p:cBhvr>
                                        <p:cTn id="26" dur="2000" fill="hold"/>
                                        <p:tgtEl>
                                          <p:spTgt spid="6"/>
                                        </p:tgtEl>
                                        <p:attrNameLst>
                                          <p:attrName>ppt_w</p:attrName>
                                        </p:attrNameLst>
                                      </p:cBhvr>
                                      <p:tavLst>
                                        <p:tav tm="0">
                                          <p:val>
                                            <p:fltVal val="0"/>
                                          </p:val>
                                        </p:tav>
                                        <p:tav tm="100000">
                                          <p:val>
                                            <p:strVal val="#ppt_w"/>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 calcmode="lin" valueType="num">
                                      <p:cBhvr>
                                        <p:cTn id="28" dur="2000" fill="hold"/>
                                        <p:tgtEl>
                                          <p:spTgt spid="6"/>
                                        </p:tgtEl>
                                        <p:attrNameLst>
                                          <p:attrName>style.rotation</p:attrName>
                                        </p:attrNameLst>
                                      </p:cBhvr>
                                      <p:tavLst>
                                        <p:tav tm="0">
                                          <p:val>
                                            <p:fltVal val="360"/>
                                          </p:val>
                                        </p:tav>
                                        <p:tav tm="100000">
                                          <p:val>
                                            <p:fltVal val="0"/>
                                          </p:val>
                                        </p:tav>
                                      </p:tavLst>
                                    </p:anim>
                                    <p:animEffect transition="in" filter="fade">
                                      <p:cBhvr>
                                        <p:cTn id="29" dur="2000"/>
                                        <p:tgtEl>
                                          <p:spTgt spid="6"/>
                                        </p:tgtEl>
                                      </p:cBhvr>
                                    </p:animEffect>
                                  </p:childTnLst>
                                </p:cTn>
                              </p:par>
                            </p:childTnLst>
                          </p:cTn>
                        </p:par>
                        <p:par>
                          <p:cTn id="30" fill="hold">
                            <p:stCondLst>
                              <p:cond delay="13000"/>
                            </p:stCondLst>
                            <p:childTnLst>
                              <p:par>
                                <p:cTn id="31" presetID="49" presetClass="entr" presetSubtype="0" decel="100000" fill="hold" grpId="0" nodeType="afterEffect">
                                  <p:stCondLst>
                                    <p:cond delay="150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fltVal val="0"/>
                                          </p:val>
                                        </p:tav>
                                        <p:tav tm="100000">
                                          <p:val>
                                            <p:strVal val="#ppt_w"/>
                                          </p:val>
                                        </p:tav>
                                      </p:tavLst>
                                    </p:anim>
                                    <p:anim calcmode="lin" valueType="num">
                                      <p:cBhvr>
                                        <p:cTn id="34" dur="2000" fill="hold"/>
                                        <p:tgtEl>
                                          <p:spTgt spid="7"/>
                                        </p:tgtEl>
                                        <p:attrNameLst>
                                          <p:attrName>ppt_h</p:attrName>
                                        </p:attrNameLst>
                                      </p:cBhvr>
                                      <p:tavLst>
                                        <p:tav tm="0">
                                          <p:val>
                                            <p:fltVal val="0"/>
                                          </p:val>
                                        </p:tav>
                                        <p:tav tm="100000">
                                          <p:val>
                                            <p:strVal val="#ppt_h"/>
                                          </p:val>
                                        </p:tav>
                                      </p:tavLst>
                                    </p:anim>
                                    <p:anim calcmode="lin" valueType="num">
                                      <p:cBhvr>
                                        <p:cTn id="35" dur="2000" fill="hold"/>
                                        <p:tgtEl>
                                          <p:spTgt spid="7"/>
                                        </p:tgtEl>
                                        <p:attrNameLst>
                                          <p:attrName>style.rotation</p:attrName>
                                        </p:attrNameLst>
                                      </p:cBhvr>
                                      <p:tavLst>
                                        <p:tav tm="0">
                                          <p:val>
                                            <p:fltVal val="360"/>
                                          </p:val>
                                        </p:tav>
                                        <p:tav tm="100000">
                                          <p:val>
                                            <p:fltVal val="0"/>
                                          </p:val>
                                        </p:tav>
                                      </p:tavLst>
                                    </p:anim>
                                    <p:animEffect transition="in" filter="fade">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FF0000"/>
                </a:solidFill>
              </a:rPr>
              <a:t>Entrepreneurs</a:t>
            </a:r>
            <a:endParaRPr lang="en-US" dirty="0"/>
          </a:p>
        </p:txBody>
      </p:sp>
      <p:sp>
        <p:nvSpPr>
          <p:cNvPr id="3" name="Content Placeholder 2"/>
          <p:cNvSpPr>
            <a:spLocks noGrp="1"/>
          </p:cNvSpPr>
          <p:nvPr>
            <p:ph idx="1"/>
          </p:nvPr>
        </p:nvSpPr>
        <p:spPr>
          <a:xfrm>
            <a:off x="304800" y="1371600"/>
            <a:ext cx="6324600" cy="5029200"/>
          </a:xfrm>
        </p:spPr>
        <p:txBody>
          <a:bodyPr>
            <a:normAutofit lnSpcReduction="10000"/>
          </a:bodyPr>
          <a:lstStyle/>
          <a:p>
            <a:r>
              <a:rPr lang="en-US" sz="2800" dirty="0" smtClean="0"/>
              <a:t>An </a:t>
            </a:r>
            <a:r>
              <a:rPr lang="en-US" sz="2800" dirty="0" smtClean="0">
                <a:solidFill>
                  <a:srgbClr val="FF0000"/>
                </a:solidFill>
              </a:rPr>
              <a:t>Entrepreneur</a:t>
            </a:r>
            <a:r>
              <a:rPr lang="en-US" sz="2800" dirty="0" smtClean="0"/>
              <a:t> is a person that invests their time, money, and skills on the chance of making a profit.</a:t>
            </a:r>
          </a:p>
          <a:p>
            <a:r>
              <a:rPr lang="en-US" sz="2800" dirty="0" smtClean="0"/>
              <a:t>In the 1870s these entrepreneurs dominated America’s economic life.</a:t>
            </a:r>
          </a:p>
          <a:p>
            <a:r>
              <a:rPr lang="en-US" sz="2800" dirty="0" smtClean="0"/>
              <a:t>Efficient large-scale production allowed them to sell goods at lower prices and Competition forced them to continually improve the quality.</a:t>
            </a:r>
          </a:p>
          <a:p>
            <a:r>
              <a:rPr lang="en-US" sz="2800" dirty="0" smtClean="0"/>
              <a:t>Many of these entrepreneurs created monopolies and made huge fortunes.</a:t>
            </a:r>
          </a:p>
        </p:txBody>
      </p:sp>
      <p:pic>
        <p:nvPicPr>
          <p:cNvPr id="7" name="Picture 2" descr="Image Detail"/>
          <p:cNvPicPr>
            <a:picLocks noChangeAspect="1" noChangeArrowheads="1"/>
          </p:cNvPicPr>
          <p:nvPr/>
        </p:nvPicPr>
        <p:blipFill>
          <a:blip r:embed="rId2" cstate="print"/>
          <a:srcRect/>
          <a:stretch>
            <a:fillRect/>
          </a:stretch>
        </p:blipFill>
        <p:spPr bwMode="auto">
          <a:xfrm>
            <a:off x="6583416" y="3733800"/>
            <a:ext cx="2209800" cy="2222648"/>
          </a:xfrm>
          <a:prstGeom prst="rect">
            <a:avLst/>
          </a:prstGeom>
          <a:noFill/>
        </p:spPr>
      </p:pic>
      <p:pic>
        <p:nvPicPr>
          <p:cNvPr id="4098" name="Picture 2" descr="C:\Users\mike.montgomery\Documents\05 Gilded Age\Gilded age robber-bar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99" y="990600"/>
            <a:ext cx="257503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3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par>
                                <p:cTn id="8" presetID="31"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 calcmode="lin" valueType="num">
                                      <p:cBhvr>
                                        <p:cTn id="10" dur="1000" fill="hold"/>
                                        <p:tgtEl>
                                          <p:spTgt spid="4098"/>
                                        </p:tgtEl>
                                        <p:attrNameLst>
                                          <p:attrName>ppt_w</p:attrName>
                                        </p:attrNameLst>
                                      </p:cBhvr>
                                      <p:tavLst>
                                        <p:tav tm="0">
                                          <p:val>
                                            <p:fltVal val="0"/>
                                          </p:val>
                                        </p:tav>
                                        <p:tav tm="100000">
                                          <p:val>
                                            <p:strVal val="#ppt_w"/>
                                          </p:val>
                                        </p:tav>
                                      </p:tavLst>
                                    </p:anim>
                                    <p:anim calcmode="lin" valueType="num">
                                      <p:cBhvr>
                                        <p:cTn id="11" dur="1000" fill="hold"/>
                                        <p:tgtEl>
                                          <p:spTgt spid="4098"/>
                                        </p:tgtEl>
                                        <p:attrNameLst>
                                          <p:attrName>ppt_h</p:attrName>
                                        </p:attrNameLst>
                                      </p:cBhvr>
                                      <p:tavLst>
                                        <p:tav tm="0">
                                          <p:val>
                                            <p:fltVal val="0"/>
                                          </p:val>
                                        </p:tav>
                                        <p:tav tm="100000">
                                          <p:val>
                                            <p:strVal val="#ppt_h"/>
                                          </p:val>
                                        </p:tav>
                                      </p:tavLst>
                                    </p:anim>
                                    <p:anim calcmode="lin" valueType="num">
                                      <p:cBhvr>
                                        <p:cTn id="12" dur="1000" fill="hold"/>
                                        <p:tgtEl>
                                          <p:spTgt spid="4098"/>
                                        </p:tgtEl>
                                        <p:attrNameLst>
                                          <p:attrName>style.rotation</p:attrName>
                                        </p:attrNameLst>
                                      </p:cBhvr>
                                      <p:tavLst>
                                        <p:tav tm="0">
                                          <p:val>
                                            <p:fltVal val="90"/>
                                          </p:val>
                                        </p:tav>
                                        <p:tav tm="100000">
                                          <p:val>
                                            <p:fltVal val="0"/>
                                          </p:val>
                                        </p:tav>
                                      </p:tavLst>
                                    </p:anim>
                                    <p:animEffect transition="in" filter="fade">
                                      <p:cBhvr>
                                        <p:cTn id="13" dur="1000"/>
                                        <p:tgtEl>
                                          <p:spTgt spid="4098"/>
                                        </p:tgtEl>
                                      </p:cBhvr>
                                    </p:animEffect>
                                  </p:childTnLst>
                                </p:cTn>
                              </p:par>
                            </p:childTnLst>
                          </p:cTn>
                        </p:par>
                        <p:par>
                          <p:cTn id="14" fill="hold">
                            <p:stCondLst>
                              <p:cond delay="1000"/>
                            </p:stCondLst>
                            <p:childTnLst>
                              <p:par>
                                <p:cTn id="15" presetID="3" presetClass="entr" presetSubtype="10" fill="hold" nodeType="after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1000"/>
                                        <p:tgtEl>
                                          <p:spTgt spid="3">
                                            <p:txEl>
                                              <p:pRg st="1" end="1"/>
                                            </p:txEl>
                                          </p:spTgt>
                                        </p:tgtEl>
                                      </p:cBhvr>
                                    </p:animEffect>
                                  </p:childTnLst>
                                </p:cTn>
                              </p:par>
                            </p:childTnLst>
                          </p:cTn>
                        </p:par>
                        <p:par>
                          <p:cTn id="18" fill="hold">
                            <p:stCondLst>
                              <p:cond delay="3000"/>
                            </p:stCondLst>
                            <p:childTnLst>
                              <p:par>
                                <p:cTn id="19" presetID="3" presetClass="entr" presetSubtype="10" fill="hold" nodeType="afterEffect">
                                  <p:stCondLst>
                                    <p:cond delay="15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1000"/>
                                        <p:tgtEl>
                                          <p:spTgt spid="3">
                                            <p:txEl>
                                              <p:pRg st="2" end="2"/>
                                            </p:txEl>
                                          </p:spTgt>
                                        </p:tgtEl>
                                      </p:cBhvr>
                                    </p:animEffect>
                                  </p:childTnLst>
                                </p:cTn>
                              </p:par>
                            </p:childTnLst>
                          </p:cTn>
                        </p:par>
                        <p:par>
                          <p:cTn id="22" fill="hold">
                            <p:stCondLst>
                              <p:cond delay="5500"/>
                            </p:stCondLst>
                            <p:childTnLst>
                              <p:par>
                                <p:cTn id="23" presetID="3" presetClass="entr" presetSubtype="10" fill="hold" nodeType="afterEffect">
                                  <p:stCondLst>
                                    <p:cond delay="2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1000"/>
                                        <p:tgtEl>
                                          <p:spTgt spid="3">
                                            <p:txEl>
                                              <p:pRg st="3" end="3"/>
                                            </p:txEl>
                                          </p:spTgt>
                                        </p:tgtEl>
                                      </p:cBhvr>
                                    </p:animEffect>
                                  </p:childTnLst>
                                </p:cTn>
                              </p:par>
                              <p:par>
                                <p:cTn id="26" presetID="31" presetClass="entr" presetSubtype="0" fill="hold" nodeType="withEffect">
                                  <p:stCondLst>
                                    <p:cond delay="200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Captains of Industry</a:t>
            </a:r>
            <a:endParaRPr lang="en-US" dirty="0"/>
          </a:p>
        </p:txBody>
      </p:sp>
      <p:sp>
        <p:nvSpPr>
          <p:cNvPr id="3" name="Content Placeholder 2"/>
          <p:cNvSpPr>
            <a:spLocks noGrp="1"/>
          </p:cNvSpPr>
          <p:nvPr>
            <p:ph idx="1"/>
          </p:nvPr>
        </p:nvSpPr>
        <p:spPr>
          <a:xfrm>
            <a:off x="228600" y="1219201"/>
            <a:ext cx="8382000" cy="2678530"/>
          </a:xfrm>
        </p:spPr>
        <p:txBody>
          <a:bodyPr>
            <a:noAutofit/>
          </a:bodyPr>
          <a:lstStyle/>
          <a:p>
            <a:r>
              <a:rPr lang="en-US" sz="2800" dirty="0" smtClean="0"/>
              <a:t>Many of the more successful entrepreneurs became known as ‘</a:t>
            </a:r>
            <a:r>
              <a:rPr lang="en-US" sz="2800" b="1" dirty="0" smtClean="0">
                <a:solidFill>
                  <a:srgbClr val="FF0000"/>
                </a:solidFill>
              </a:rPr>
              <a:t>Captains of Industry</a:t>
            </a:r>
            <a:r>
              <a:rPr lang="en-US" sz="2800" dirty="0" smtClean="0"/>
              <a:t>’.</a:t>
            </a:r>
          </a:p>
          <a:p>
            <a:r>
              <a:rPr lang="en-US" sz="2800" dirty="0" smtClean="0"/>
              <a:t>Some called them ‘</a:t>
            </a:r>
            <a:r>
              <a:rPr lang="en-US" sz="2800" b="1" dirty="0" smtClean="0">
                <a:solidFill>
                  <a:srgbClr val="FF0000"/>
                </a:solidFill>
              </a:rPr>
              <a:t>robber barons</a:t>
            </a:r>
            <a:r>
              <a:rPr lang="en-US" sz="2800" dirty="0" smtClean="0"/>
              <a:t>’ because of the ruthless tactics  they used to destroy their competition and methods used to keep workers wages low.</a:t>
            </a:r>
          </a:p>
          <a:p>
            <a:r>
              <a:rPr lang="en-US" sz="2800" dirty="0" smtClean="0"/>
              <a:t>Some of the best known were:</a:t>
            </a:r>
          </a:p>
        </p:txBody>
      </p:sp>
      <p:pic>
        <p:nvPicPr>
          <p:cNvPr id="5122" name="Picture 2" descr="C:\Users\mike.montgomery\Documents\05 Gilded Age\Gilded Age robber barons gro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817" y="4454376"/>
            <a:ext cx="5661085" cy="23049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ike.montgomery\Documents\05 Gilded Age\standard oil.jpg"/>
          <p:cNvPicPr>
            <a:picLocks noChangeAspect="1" noChangeArrowheads="1"/>
          </p:cNvPicPr>
          <p:nvPr/>
        </p:nvPicPr>
        <p:blipFill rotWithShape="1">
          <a:blip r:embed="rId3">
            <a:extLst>
              <a:ext uri="{28A0092B-C50C-407E-A947-70E740481C1C}">
                <a14:useLocalDpi xmlns:a14="http://schemas.microsoft.com/office/drawing/2010/main" val="0"/>
              </a:ext>
            </a:extLst>
          </a:blip>
          <a:srcRect l="14037" t="4993" r="14385" b="-994"/>
          <a:stretch/>
        </p:blipFill>
        <p:spPr bwMode="auto">
          <a:xfrm rot="20024021">
            <a:off x="2182720" y="5680537"/>
            <a:ext cx="692287" cy="57011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www.graduation-invitations-graduation-party.com/images/train-kindergarten-graduation-invitation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12892">
            <a:off x="3665729" y="5523639"/>
            <a:ext cx="791100" cy="6684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clipart.coolclips.com/100/wjm/tf05052/CoolClips_indu00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94096">
            <a:off x="5231393" y="5463233"/>
            <a:ext cx="690783" cy="73913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encrypted-tbn0.gstatic.com/images?q=tbn:ANd9GcRa9zx9Dh3gB_DNrPXEnfSRdykXUZpmeN2lCj-uJh0A1GKeNrbNZbED2Gr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914" r="22914"/>
          <a:stretch/>
        </p:blipFill>
        <p:spPr bwMode="auto">
          <a:xfrm rot="20089187">
            <a:off x="6693538" y="5419515"/>
            <a:ext cx="524707" cy="70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3000"/>
                            </p:stCondLst>
                            <p:childTnLst>
                              <p:par>
                                <p:cTn id="13" presetID="22" presetClass="entr" presetSubtype="1" fill="hold" nodeType="afterEffect">
                                  <p:stCondLst>
                                    <p:cond delay="1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000"/>
                                        <p:tgtEl>
                                          <p:spTgt spid="3">
                                            <p:txEl>
                                              <p:pRg st="2" end="2"/>
                                            </p:txEl>
                                          </p:spTgt>
                                        </p:tgtEl>
                                      </p:cBhvr>
                                    </p:animEffect>
                                  </p:childTnLst>
                                </p:cTn>
                              </p:par>
                            </p:childTnLst>
                          </p:cTn>
                        </p:par>
                        <p:par>
                          <p:cTn id="16" fill="hold">
                            <p:stCondLst>
                              <p:cond delay="5500"/>
                            </p:stCondLst>
                            <p:childTnLst>
                              <p:par>
                                <p:cTn id="17" presetID="9" presetClass="entr" presetSubtype="0" fill="hold" nodeType="afterEffect">
                                  <p:stCondLst>
                                    <p:cond delay="500"/>
                                  </p:stCondLst>
                                  <p:childTnLst>
                                    <p:set>
                                      <p:cBhvr>
                                        <p:cTn id="18" dur="1" fill="hold">
                                          <p:stCondLst>
                                            <p:cond delay="0"/>
                                          </p:stCondLst>
                                        </p:cTn>
                                        <p:tgtEl>
                                          <p:spTgt spid="5122"/>
                                        </p:tgtEl>
                                        <p:attrNameLst>
                                          <p:attrName>style.visibility</p:attrName>
                                        </p:attrNameLst>
                                      </p:cBhvr>
                                      <p:to>
                                        <p:strVal val="visible"/>
                                      </p:to>
                                    </p:set>
                                    <p:animEffect transition="in" filter="dissolve">
                                      <p:cBhvr>
                                        <p:cTn id="19" dur="1000"/>
                                        <p:tgtEl>
                                          <p:spTgt spid="5122"/>
                                        </p:tgtEl>
                                      </p:cBhvr>
                                    </p:animEffect>
                                  </p:childTnLst>
                                </p:cTn>
                              </p:par>
                            </p:childTnLst>
                          </p:cTn>
                        </p:par>
                        <p:par>
                          <p:cTn id="20" fill="hold">
                            <p:stCondLst>
                              <p:cond delay="7000"/>
                            </p:stCondLst>
                            <p:childTnLst>
                              <p:par>
                                <p:cTn id="21" presetID="6" presetClass="entr" presetSubtype="16" fill="hold" nodeType="afterEffect">
                                  <p:stCondLst>
                                    <p:cond delay="50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1000"/>
                                        <p:tgtEl>
                                          <p:spTgt spid="1026"/>
                                        </p:tgtEl>
                                      </p:cBhvr>
                                    </p:animEffect>
                                  </p:childTnLst>
                                </p:cTn>
                              </p:par>
                            </p:childTnLst>
                          </p:cTn>
                        </p:par>
                        <p:par>
                          <p:cTn id="24" fill="hold">
                            <p:stCondLst>
                              <p:cond delay="8500"/>
                            </p:stCondLst>
                            <p:childTnLst>
                              <p:par>
                                <p:cTn id="25" presetID="6" presetClass="entr" presetSubtype="16" fill="hold" nodeType="afterEffect">
                                  <p:stCondLst>
                                    <p:cond delay="150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par>
                          <p:cTn id="28" fill="hold">
                            <p:stCondLst>
                              <p:cond delay="12000"/>
                            </p:stCondLst>
                            <p:childTnLst>
                              <p:par>
                                <p:cTn id="29" presetID="6" presetClass="entr" presetSubtype="16" fill="hold" nodeType="afterEffect">
                                  <p:stCondLst>
                                    <p:cond delay="1500"/>
                                  </p:stCondLst>
                                  <p:childTnLst>
                                    <p:set>
                                      <p:cBhvr>
                                        <p:cTn id="30" dur="1" fill="hold">
                                          <p:stCondLst>
                                            <p:cond delay="0"/>
                                          </p:stCondLst>
                                        </p:cTn>
                                        <p:tgtEl>
                                          <p:spTgt spid="1031"/>
                                        </p:tgtEl>
                                        <p:attrNameLst>
                                          <p:attrName>style.visibility</p:attrName>
                                        </p:attrNameLst>
                                      </p:cBhvr>
                                      <p:to>
                                        <p:strVal val="visible"/>
                                      </p:to>
                                    </p:set>
                                    <p:animEffect transition="in" filter="circle(in)">
                                      <p:cBhvr>
                                        <p:cTn id="31" dur="2000"/>
                                        <p:tgtEl>
                                          <p:spTgt spid="1031"/>
                                        </p:tgtEl>
                                      </p:cBhvr>
                                    </p:animEffect>
                                  </p:childTnLst>
                                </p:cTn>
                              </p:par>
                            </p:childTnLst>
                          </p:cTn>
                        </p:par>
                        <p:par>
                          <p:cTn id="32" fill="hold">
                            <p:stCondLst>
                              <p:cond delay="15500"/>
                            </p:stCondLst>
                            <p:childTnLst>
                              <p:par>
                                <p:cTn id="33" presetID="6" presetClass="entr" presetSubtype="16" fill="hold" nodeType="afterEffect">
                                  <p:stCondLst>
                                    <p:cond delay="1500"/>
                                  </p:stCondLst>
                                  <p:childTnLst>
                                    <p:set>
                                      <p:cBhvr>
                                        <p:cTn id="34" dur="1" fill="hold">
                                          <p:stCondLst>
                                            <p:cond delay="0"/>
                                          </p:stCondLst>
                                        </p:cTn>
                                        <p:tgtEl>
                                          <p:spTgt spid="1033"/>
                                        </p:tgtEl>
                                        <p:attrNameLst>
                                          <p:attrName>style.visibility</p:attrName>
                                        </p:attrNameLst>
                                      </p:cBhvr>
                                      <p:to>
                                        <p:strVal val="visible"/>
                                      </p:to>
                                    </p:set>
                                    <p:animEffect transition="in" filter="circle(in)">
                                      <p:cBhvr>
                                        <p:cTn id="35" dur="2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noFill/>
        </p:spPr>
        <p:txBody>
          <a:bodyPr/>
          <a:lstStyle/>
          <a:p>
            <a:r>
              <a:rPr lang="en-US" b="1" dirty="0" smtClean="0">
                <a:ln>
                  <a:solidFill>
                    <a:srgbClr val="FFC000"/>
                  </a:solidFill>
                </a:ln>
                <a:latin typeface="Tattoo Ink" pitchFamily="2"/>
              </a:rPr>
              <a:t>The Gilded Age</a:t>
            </a:r>
            <a:endParaRPr lang="en-US" b="1" dirty="0">
              <a:ln>
                <a:solidFill>
                  <a:srgbClr val="FFC000"/>
                </a:solidFill>
              </a:ln>
              <a:latin typeface="Tattoo Ink" pitchFamily="2"/>
            </a:endParaRPr>
          </a:p>
        </p:txBody>
      </p:sp>
      <p:sp>
        <p:nvSpPr>
          <p:cNvPr id="3" name="Content Placeholder 2"/>
          <p:cNvSpPr>
            <a:spLocks noGrp="1"/>
          </p:cNvSpPr>
          <p:nvPr>
            <p:ph idx="1"/>
          </p:nvPr>
        </p:nvSpPr>
        <p:spPr>
          <a:xfrm>
            <a:off x="217430" y="1066800"/>
            <a:ext cx="8601075" cy="2819400"/>
          </a:xfrm>
        </p:spPr>
        <p:txBody>
          <a:bodyPr>
            <a:normAutofit/>
          </a:bodyPr>
          <a:lstStyle/>
          <a:p>
            <a:r>
              <a:rPr lang="en-US" sz="2600" dirty="0" smtClean="0"/>
              <a:t>The time when these Captains of Industry ruled America became known as the </a:t>
            </a:r>
            <a:r>
              <a:rPr lang="en-US" b="1" dirty="0">
                <a:ln>
                  <a:solidFill>
                    <a:srgbClr val="FFC000"/>
                  </a:solidFill>
                </a:ln>
                <a:latin typeface="Tattoo Ink" pitchFamily="2"/>
              </a:rPr>
              <a:t>Gilded Age</a:t>
            </a:r>
            <a:r>
              <a:rPr lang="en-US" sz="2400" dirty="0" smtClean="0"/>
              <a:t>.</a:t>
            </a:r>
          </a:p>
          <a:p>
            <a:r>
              <a:rPr lang="en-US" sz="2600" dirty="0" smtClean="0"/>
              <a:t>They amassed fabulous wealth and lavishly spent it while the majority of Americans were poor.</a:t>
            </a:r>
          </a:p>
          <a:p>
            <a:r>
              <a:rPr lang="en-US" sz="2600" dirty="0" smtClean="0"/>
              <a:t>These ‘robber barons’ were glorified and vilified.</a:t>
            </a:r>
          </a:p>
          <a:p>
            <a:r>
              <a:rPr lang="en-US" sz="2600" dirty="0" smtClean="0"/>
              <a:t>Some became the richest men in the world.</a:t>
            </a:r>
            <a:endParaRPr lang="en-US" sz="2600" dirty="0"/>
          </a:p>
        </p:txBody>
      </p:sp>
      <p:pic>
        <p:nvPicPr>
          <p:cNvPr id="2050" name="Picture 2" descr="http://www.hermes-press.com/GAbal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44" y="4343400"/>
            <a:ext cx="3733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ecials-images.forbes.com/imageserve/066S0wUdXYaAt/0x600.jpg?fit=scale&amp;background=000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96006">
            <a:off x="2532566" y="4300587"/>
            <a:ext cx="2202949" cy="22428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d3r4ecz8hnfnqf.cloudfront.net/50763a50e4b0a77569daebc1/full/300px-the-breakers-newport.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0502">
            <a:off x="4352490" y="4658348"/>
            <a:ext cx="28575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avingsandloan.tripod.com/breaker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34154">
            <a:off x="6897511" y="3946439"/>
            <a:ext cx="1899144" cy="2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400"/>
                                        <p:tgtEl>
                                          <p:spTgt spid="3">
                                            <p:txEl>
                                              <p:pRg st="0" end="0"/>
                                            </p:txEl>
                                          </p:spTgt>
                                        </p:tgtEl>
                                      </p:cBhvr>
                                    </p:animEffect>
                                  </p:childTnLst>
                                </p:cTn>
                              </p:par>
                            </p:childTnLst>
                          </p:cTn>
                        </p:par>
                        <p:par>
                          <p:cTn id="8" fill="hold">
                            <p:stCondLst>
                              <p:cond delay="14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34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54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7400"/>
                            </p:stCondLst>
                            <p:childTnLst>
                              <p:par>
                                <p:cTn id="21" presetID="26" presetClass="entr" presetSubtype="0"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80">
                                          <p:stCondLst>
                                            <p:cond delay="0"/>
                                          </p:stCondLst>
                                        </p:cTn>
                                        <p:tgtEl>
                                          <p:spTgt spid="2050"/>
                                        </p:tgtEl>
                                      </p:cBhvr>
                                    </p:animEffect>
                                    <p:anim calcmode="lin" valueType="num">
                                      <p:cBhvr>
                                        <p:cTn id="24"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50"/>
                                        </p:tgtEl>
                                      </p:cBhvr>
                                      <p:to x="100000" y="60000"/>
                                    </p:animScale>
                                    <p:animScale>
                                      <p:cBhvr>
                                        <p:cTn id="30" dur="166" decel="50000">
                                          <p:stCondLst>
                                            <p:cond delay="676"/>
                                          </p:stCondLst>
                                        </p:cTn>
                                        <p:tgtEl>
                                          <p:spTgt spid="2050"/>
                                        </p:tgtEl>
                                      </p:cBhvr>
                                      <p:to x="100000" y="100000"/>
                                    </p:animScale>
                                    <p:animScale>
                                      <p:cBhvr>
                                        <p:cTn id="31" dur="26">
                                          <p:stCondLst>
                                            <p:cond delay="1312"/>
                                          </p:stCondLst>
                                        </p:cTn>
                                        <p:tgtEl>
                                          <p:spTgt spid="2050"/>
                                        </p:tgtEl>
                                      </p:cBhvr>
                                      <p:to x="100000" y="80000"/>
                                    </p:animScale>
                                    <p:animScale>
                                      <p:cBhvr>
                                        <p:cTn id="32" dur="166" decel="50000">
                                          <p:stCondLst>
                                            <p:cond delay="1338"/>
                                          </p:stCondLst>
                                        </p:cTn>
                                        <p:tgtEl>
                                          <p:spTgt spid="2050"/>
                                        </p:tgtEl>
                                      </p:cBhvr>
                                      <p:to x="100000" y="100000"/>
                                    </p:animScale>
                                    <p:animScale>
                                      <p:cBhvr>
                                        <p:cTn id="33" dur="26">
                                          <p:stCondLst>
                                            <p:cond delay="1642"/>
                                          </p:stCondLst>
                                        </p:cTn>
                                        <p:tgtEl>
                                          <p:spTgt spid="2050"/>
                                        </p:tgtEl>
                                      </p:cBhvr>
                                      <p:to x="100000" y="90000"/>
                                    </p:animScale>
                                    <p:animScale>
                                      <p:cBhvr>
                                        <p:cTn id="34" dur="166" decel="50000">
                                          <p:stCondLst>
                                            <p:cond delay="1668"/>
                                          </p:stCondLst>
                                        </p:cTn>
                                        <p:tgtEl>
                                          <p:spTgt spid="2050"/>
                                        </p:tgtEl>
                                      </p:cBhvr>
                                      <p:to x="100000" y="100000"/>
                                    </p:animScale>
                                    <p:animScale>
                                      <p:cBhvr>
                                        <p:cTn id="35" dur="26">
                                          <p:stCondLst>
                                            <p:cond delay="1808"/>
                                          </p:stCondLst>
                                        </p:cTn>
                                        <p:tgtEl>
                                          <p:spTgt spid="2050"/>
                                        </p:tgtEl>
                                      </p:cBhvr>
                                      <p:to x="100000" y="95000"/>
                                    </p:animScale>
                                    <p:animScale>
                                      <p:cBhvr>
                                        <p:cTn id="36" dur="166" decel="50000">
                                          <p:stCondLst>
                                            <p:cond delay="1834"/>
                                          </p:stCondLst>
                                        </p:cTn>
                                        <p:tgtEl>
                                          <p:spTgt spid="2050"/>
                                        </p:tgtEl>
                                      </p:cBhvr>
                                      <p:to x="100000" y="100000"/>
                                    </p:animScale>
                                  </p:childTnLst>
                                </p:cTn>
                              </p:par>
                            </p:childTnLst>
                          </p:cTn>
                        </p:par>
                        <p:par>
                          <p:cTn id="37" fill="hold">
                            <p:stCondLst>
                              <p:cond delay="9400"/>
                            </p:stCondLst>
                            <p:childTnLst>
                              <p:par>
                                <p:cTn id="38" presetID="26" presetClass="entr" presetSubtype="0" fill="hold" nodeType="afterEffect">
                                  <p:stCondLst>
                                    <p:cond delay="1000"/>
                                  </p:stCondLst>
                                  <p:childTnLst>
                                    <p:set>
                                      <p:cBhvr>
                                        <p:cTn id="39" dur="1" fill="hold">
                                          <p:stCondLst>
                                            <p:cond delay="0"/>
                                          </p:stCondLst>
                                        </p:cTn>
                                        <p:tgtEl>
                                          <p:spTgt spid="2052"/>
                                        </p:tgtEl>
                                        <p:attrNameLst>
                                          <p:attrName>style.visibility</p:attrName>
                                        </p:attrNameLst>
                                      </p:cBhvr>
                                      <p:to>
                                        <p:strVal val="visible"/>
                                      </p:to>
                                    </p:set>
                                    <p:animEffect transition="in" filter="wipe(down)">
                                      <p:cBhvr>
                                        <p:cTn id="40" dur="580">
                                          <p:stCondLst>
                                            <p:cond delay="0"/>
                                          </p:stCondLst>
                                        </p:cTn>
                                        <p:tgtEl>
                                          <p:spTgt spid="2052"/>
                                        </p:tgtEl>
                                      </p:cBhvr>
                                    </p:animEffect>
                                    <p:anim calcmode="lin" valueType="num">
                                      <p:cBhvr>
                                        <p:cTn id="41"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46" dur="26">
                                          <p:stCondLst>
                                            <p:cond delay="650"/>
                                          </p:stCondLst>
                                        </p:cTn>
                                        <p:tgtEl>
                                          <p:spTgt spid="2052"/>
                                        </p:tgtEl>
                                      </p:cBhvr>
                                      <p:to x="100000" y="60000"/>
                                    </p:animScale>
                                    <p:animScale>
                                      <p:cBhvr>
                                        <p:cTn id="47" dur="166" decel="50000">
                                          <p:stCondLst>
                                            <p:cond delay="676"/>
                                          </p:stCondLst>
                                        </p:cTn>
                                        <p:tgtEl>
                                          <p:spTgt spid="2052"/>
                                        </p:tgtEl>
                                      </p:cBhvr>
                                      <p:to x="100000" y="100000"/>
                                    </p:animScale>
                                    <p:animScale>
                                      <p:cBhvr>
                                        <p:cTn id="48" dur="26">
                                          <p:stCondLst>
                                            <p:cond delay="1312"/>
                                          </p:stCondLst>
                                        </p:cTn>
                                        <p:tgtEl>
                                          <p:spTgt spid="2052"/>
                                        </p:tgtEl>
                                      </p:cBhvr>
                                      <p:to x="100000" y="80000"/>
                                    </p:animScale>
                                    <p:animScale>
                                      <p:cBhvr>
                                        <p:cTn id="49" dur="166" decel="50000">
                                          <p:stCondLst>
                                            <p:cond delay="1338"/>
                                          </p:stCondLst>
                                        </p:cTn>
                                        <p:tgtEl>
                                          <p:spTgt spid="2052"/>
                                        </p:tgtEl>
                                      </p:cBhvr>
                                      <p:to x="100000" y="100000"/>
                                    </p:animScale>
                                    <p:animScale>
                                      <p:cBhvr>
                                        <p:cTn id="50" dur="26">
                                          <p:stCondLst>
                                            <p:cond delay="1642"/>
                                          </p:stCondLst>
                                        </p:cTn>
                                        <p:tgtEl>
                                          <p:spTgt spid="2052"/>
                                        </p:tgtEl>
                                      </p:cBhvr>
                                      <p:to x="100000" y="90000"/>
                                    </p:animScale>
                                    <p:animScale>
                                      <p:cBhvr>
                                        <p:cTn id="51" dur="166" decel="50000">
                                          <p:stCondLst>
                                            <p:cond delay="1668"/>
                                          </p:stCondLst>
                                        </p:cTn>
                                        <p:tgtEl>
                                          <p:spTgt spid="2052"/>
                                        </p:tgtEl>
                                      </p:cBhvr>
                                      <p:to x="100000" y="100000"/>
                                    </p:animScale>
                                    <p:animScale>
                                      <p:cBhvr>
                                        <p:cTn id="52" dur="26">
                                          <p:stCondLst>
                                            <p:cond delay="1808"/>
                                          </p:stCondLst>
                                        </p:cTn>
                                        <p:tgtEl>
                                          <p:spTgt spid="2052"/>
                                        </p:tgtEl>
                                      </p:cBhvr>
                                      <p:to x="100000" y="95000"/>
                                    </p:animScale>
                                    <p:animScale>
                                      <p:cBhvr>
                                        <p:cTn id="53" dur="166" decel="50000">
                                          <p:stCondLst>
                                            <p:cond delay="1834"/>
                                          </p:stCondLst>
                                        </p:cTn>
                                        <p:tgtEl>
                                          <p:spTgt spid="2052"/>
                                        </p:tgtEl>
                                      </p:cBhvr>
                                      <p:to x="100000" y="100000"/>
                                    </p:animScale>
                                  </p:childTnLst>
                                </p:cTn>
                              </p:par>
                            </p:childTnLst>
                          </p:cTn>
                        </p:par>
                        <p:par>
                          <p:cTn id="54" fill="hold">
                            <p:stCondLst>
                              <p:cond delay="12400"/>
                            </p:stCondLst>
                            <p:childTnLst>
                              <p:par>
                                <p:cTn id="55" presetID="26" presetClass="entr" presetSubtype="0" fill="hold" nodeType="afterEffect">
                                  <p:stCondLst>
                                    <p:cond delay="1000"/>
                                  </p:stCondLst>
                                  <p:childTnLst>
                                    <p:set>
                                      <p:cBhvr>
                                        <p:cTn id="56" dur="1" fill="hold">
                                          <p:stCondLst>
                                            <p:cond delay="0"/>
                                          </p:stCondLst>
                                        </p:cTn>
                                        <p:tgtEl>
                                          <p:spTgt spid="2054"/>
                                        </p:tgtEl>
                                        <p:attrNameLst>
                                          <p:attrName>style.visibility</p:attrName>
                                        </p:attrNameLst>
                                      </p:cBhvr>
                                      <p:to>
                                        <p:strVal val="visible"/>
                                      </p:to>
                                    </p:set>
                                    <p:animEffect transition="in" filter="wipe(down)">
                                      <p:cBhvr>
                                        <p:cTn id="57" dur="580">
                                          <p:stCondLst>
                                            <p:cond delay="0"/>
                                          </p:stCondLst>
                                        </p:cTn>
                                        <p:tgtEl>
                                          <p:spTgt spid="2054"/>
                                        </p:tgtEl>
                                      </p:cBhvr>
                                    </p:animEffect>
                                    <p:anim calcmode="lin" valueType="num">
                                      <p:cBhvr>
                                        <p:cTn id="58"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63" dur="26">
                                          <p:stCondLst>
                                            <p:cond delay="650"/>
                                          </p:stCondLst>
                                        </p:cTn>
                                        <p:tgtEl>
                                          <p:spTgt spid="2054"/>
                                        </p:tgtEl>
                                      </p:cBhvr>
                                      <p:to x="100000" y="60000"/>
                                    </p:animScale>
                                    <p:animScale>
                                      <p:cBhvr>
                                        <p:cTn id="64" dur="166" decel="50000">
                                          <p:stCondLst>
                                            <p:cond delay="676"/>
                                          </p:stCondLst>
                                        </p:cTn>
                                        <p:tgtEl>
                                          <p:spTgt spid="2054"/>
                                        </p:tgtEl>
                                      </p:cBhvr>
                                      <p:to x="100000" y="100000"/>
                                    </p:animScale>
                                    <p:animScale>
                                      <p:cBhvr>
                                        <p:cTn id="65" dur="26">
                                          <p:stCondLst>
                                            <p:cond delay="1312"/>
                                          </p:stCondLst>
                                        </p:cTn>
                                        <p:tgtEl>
                                          <p:spTgt spid="2054"/>
                                        </p:tgtEl>
                                      </p:cBhvr>
                                      <p:to x="100000" y="80000"/>
                                    </p:animScale>
                                    <p:animScale>
                                      <p:cBhvr>
                                        <p:cTn id="66" dur="166" decel="50000">
                                          <p:stCondLst>
                                            <p:cond delay="1338"/>
                                          </p:stCondLst>
                                        </p:cTn>
                                        <p:tgtEl>
                                          <p:spTgt spid="2054"/>
                                        </p:tgtEl>
                                      </p:cBhvr>
                                      <p:to x="100000" y="100000"/>
                                    </p:animScale>
                                    <p:animScale>
                                      <p:cBhvr>
                                        <p:cTn id="67" dur="26">
                                          <p:stCondLst>
                                            <p:cond delay="1642"/>
                                          </p:stCondLst>
                                        </p:cTn>
                                        <p:tgtEl>
                                          <p:spTgt spid="2054"/>
                                        </p:tgtEl>
                                      </p:cBhvr>
                                      <p:to x="100000" y="90000"/>
                                    </p:animScale>
                                    <p:animScale>
                                      <p:cBhvr>
                                        <p:cTn id="68" dur="166" decel="50000">
                                          <p:stCondLst>
                                            <p:cond delay="1668"/>
                                          </p:stCondLst>
                                        </p:cTn>
                                        <p:tgtEl>
                                          <p:spTgt spid="2054"/>
                                        </p:tgtEl>
                                      </p:cBhvr>
                                      <p:to x="100000" y="100000"/>
                                    </p:animScale>
                                    <p:animScale>
                                      <p:cBhvr>
                                        <p:cTn id="69" dur="26">
                                          <p:stCondLst>
                                            <p:cond delay="1808"/>
                                          </p:stCondLst>
                                        </p:cTn>
                                        <p:tgtEl>
                                          <p:spTgt spid="2054"/>
                                        </p:tgtEl>
                                      </p:cBhvr>
                                      <p:to x="100000" y="95000"/>
                                    </p:animScale>
                                    <p:animScale>
                                      <p:cBhvr>
                                        <p:cTn id="70" dur="166" decel="50000">
                                          <p:stCondLst>
                                            <p:cond delay="1834"/>
                                          </p:stCondLst>
                                        </p:cTn>
                                        <p:tgtEl>
                                          <p:spTgt spid="2054"/>
                                        </p:tgtEl>
                                      </p:cBhvr>
                                      <p:to x="100000" y="100000"/>
                                    </p:animScale>
                                  </p:childTnLst>
                                </p:cTn>
                              </p:par>
                            </p:childTnLst>
                          </p:cTn>
                        </p:par>
                        <p:par>
                          <p:cTn id="71" fill="hold">
                            <p:stCondLst>
                              <p:cond delay="15400"/>
                            </p:stCondLst>
                            <p:childTnLst>
                              <p:par>
                                <p:cTn id="72" presetID="26" presetClass="entr" presetSubtype="0" fill="hold" nodeType="afterEffect">
                                  <p:stCondLst>
                                    <p:cond delay="1000"/>
                                  </p:stCondLst>
                                  <p:childTnLst>
                                    <p:set>
                                      <p:cBhvr>
                                        <p:cTn id="73" dur="1" fill="hold">
                                          <p:stCondLst>
                                            <p:cond delay="0"/>
                                          </p:stCondLst>
                                        </p:cTn>
                                        <p:tgtEl>
                                          <p:spTgt spid="2056"/>
                                        </p:tgtEl>
                                        <p:attrNameLst>
                                          <p:attrName>style.visibility</p:attrName>
                                        </p:attrNameLst>
                                      </p:cBhvr>
                                      <p:to>
                                        <p:strVal val="visible"/>
                                      </p:to>
                                    </p:set>
                                    <p:animEffect transition="in" filter="wipe(down)">
                                      <p:cBhvr>
                                        <p:cTn id="74" dur="580">
                                          <p:stCondLst>
                                            <p:cond delay="0"/>
                                          </p:stCondLst>
                                        </p:cTn>
                                        <p:tgtEl>
                                          <p:spTgt spid="2056"/>
                                        </p:tgtEl>
                                      </p:cBhvr>
                                    </p:animEffect>
                                    <p:anim calcmode="lin" valueType="num">
                                      <p:cBhvr>
                                        <p:cTn id="75" dur="1822" tmFilter="0,0; 0.14,0.36; 0.43,0.73; 0.71,0.91; 1.0,1.0">
                                          <p:stCondLst>
                                            <p:cond delay="0"/>
                                          </p:stCondLst>
                                        </p:cTn>
                                        <p:tgtEl>
                                          <p:spTgt spid="2056"/>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2056"/>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2056"/>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2056"/>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2056"/>
                                        </p:tgtEl>
                                        <p:attrNameLst>
                                          <p:attrName>ppt_y</p:attrName>
                                        </p:attrNameLst>
                                      </p:cBhvr>
                                      <p:tavLst>
                                        <p:tav tm="0" fmla="#ppt_y-sin(pi*$)/81">
                                          <p:val>
                                            <p:fltVal val="0"/>
                                          </p:val>
                                        </p:tav>
                                        <p:tav tm="100000">
                                          <p:val>
                                            <p:fltVal val="1"/>
                                          </p:val>
                                        </p:tav>
                                      </p:tavLst>
                                    </p:anim>
                                    <p:animScale>
                                      <p:cBhvr>
                                        <p:cTn id="80" dur="26">
                                          <p:stCondLst>
                                            <p:cond delay="650"/>
                                          </p:stCondLst>
                                        </p:cTn>
                                        <p:tgtEl>
                                          <p:spTgt spid="2056"/>
                                        </p:tgtEl>
                                      </p:cBhvr>
                                      <p:to x="100000" y="60000"/>
                                    </p:animScale>
                                    <p:animScale>
                                      <p:cBhvr>
                                        <p:cTn id="81" dur="166" decel="50000">
                                          <p:stCondLst>
                                            <p:cond delay="676"/>
                                          </p:stCondLst>
                                        </p:cTn>
                                        <p:tgtEl>
                                          <p:spTgt spid="2056"/>
                                        </p:tgtEl>
                                      </p:cBhvr>
                                      <p:to x="100000" y="100000"/>
                                    </p:animScale>
                                    <p:animScale>
                                      <p:cBhvr>
                                        <p:cTn id="82" dur="26">
                                          <p:stCondLst>
                                            <p:cond delay="1312"/>
                                          </p:stCondLst>
                                        </p:cTn>
                                        <p:tgtEl>
                                          <p:spTgt spid="2056"/>
                                        </p:tgtEl>
                                      </p:cBhvr>
                                      <p:to x="100000" y="80000"/>
                                    </p:animScale>
                                    <p:animScale>
                                      <p:cBhvr>
                                        <p:cTn id="83" dur="166" decel="50000">
                                          <p:stCondLst>
                                            <p:cond delay="1338"/>
                                          </p:stCondLst>
                                        </p:cTn>
                                        <p:tgtEl>
                                          <p:spTgt spid="2056"/>
                                        </p:tgtEl>
                                      </p:cBhvr>
                                      <p:to x="100000" y="100000"/>
                                    </p:animScale>
                                    <p:animScale>
                                      <p:cBhvr>
                                        <p:cTn id="84" dur="26">
                                          <p:stCondLst>
                                            <p:cond delay="1642"/>
                                          </p:stCondLst>
                                        </p:cTn>
                                        <p:tgtEl>
                                          <p:spTgt spid="2056"/>
                                        </p:tgtEl>
                                      </p:cBhvr>
                                      <p:to x="100000" y="90000"/>
                                    </p:animScale>
                                    <p:animScale>
                                      <p:cBhvr>
                                        <p:cTn id="85" dur="166" decel="50000">
                                          <p:stCondLst>
                                            <p:cond delay="1668"/>
                                          </p:stCondLst>
                                        </p:cTn>
                                        <p:tgtEl>
                                          <p:spTgt spid="2056"/>
                                        </p:tgtEl>
                                      </p:cBhvr>
                                      <p:to x="100000" y="100000"/>
                                    </p:animScale>
                                    <p:animScale>
                                      <p:cBhvr>
                                        <p:cTn id="86" dur="26">
                                          <p:stCondLst>
                                            <p:cond delay="1808"/>
                                          </p:stCondLst>
                                        </p:cTn>
                                        <p:tgtEl>
                                          <p:spTgt spid="2056"/>
                                        </p:tgtEl>
                                      </p:cBhvr>
                                      <p:to x="100000" y="95000"/>
                                    </p:animScale>
                                    <p:animScale>
                                      <p:cBhvr>
                                        <p:cTn id="87" dur="166" decel="50000">
                                          <p:stCondLst>
                                            <p:cond delay="1834"/>
                                          </p:stCondLst>
                                        </p:cTn>
                                        <p:tgtEl>
                                          <p:spTgt spid="20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5334000" cy="5257800"/>
          </a:xfrm>
        </p:spPr>
        <p:txBody>
          <a:bodyPr>
            <a:normAutofit/>
          </a:bodyPr>
          <a:lstStyle/>
          <a:p>
            <a:r>
              <a:rPr lang="en-US" sz="2600" dirty="0" smtClean="0"/>
              <a:t>Robber Barons were accused of</a:t>
            </a:r>
          </a:p>
          <a:p>
            <a:pPr lvl="1"/>
            <a:r>
              <a:rPr lang="en-US" b="1" dirty="0" smtClean="0"/>
              <a:t>being </a:t>
            </a:r>
            <a:r>
              <a:rPr lang="en-US" b="1" dirty="0"/>
              <a:t>just plain </a:t>
            </a:r>
            <a:r>
              <a:rPr lang="en-US" b="1" dirty="0" smtClean="0"/>
              <a:t>greedy</a:t>
            </a:r>
            <a:endParaRPr lang="en-US" b="1" dirty="0"/>
          </a:p>
          <a:p>
            <a:pPr lvl="1"/>
            <a:r>
              <a:rPr lang="en-US" b="1" dirty="0" smtClean="0"/>
              <a:t>unfair business practices, </a:t>
            </a:r>
          </a:p>
          <a:p>
            <a:pPr lvl="1"/>
            <a:r>
              <a:rPr lang="en-US" b="1" dirty="0"/>
              <a:t>b</a:t>
            </a:r>
            <a:r>
              <a:rPr lang="en-US" b="1" dirty="0" smtClean="0"/>
              <a:t>eing above the law,</a:t>
            </a:r>
          </a:p>
          <a:p>
            <a:pPr lvl="1"/>
            <a:r>
              <a:rPr lang="en-US" b="1" dirty="0" smtClean="0"/>
              <a:t>abusing labor with low wages and long hours,</a:t>
            </a:r>
          </a:p>
          <a:p>
            <a:pPr lvl="1"/>
            <a:r>
              <a:rPr lang="en-US" b="1" dirty="0" smtClean="0"/>
              <a:t>having too much, influence on government,</a:t>
            </a:r>
          </a:p>
          <a:p>
            <a:pPr lvl="1"/>
            <a:r>
              <a:rPr lang="en-US" b="1" dirty="0"/>
              <a:t>s</a:t>
            </a:r>
            <a:r>
              <a:rPr lang="en-US" b="1" dirty="0" smtClean="0"/>
              <a:t>imply not caring about the American public,</a:t>
            </a:r>
          </a:p>
        </p:txBody>
      </p:sp>
      <p:sp>
        <p:nvSpPr>
          <p:cNvPr id="2" name="Title 1"/>
          <p:cNvSpPr>
            <a:spLocks noGrp="1"/>
          </p:cNvSpPr>
          <p:nvPr>
            <p:ph type="title"/>
          </p:nvPr>
        </p:nvSpPr>
        <p:spPr>
          <a:xfrm>
            <a:off x="457200" y="274638"/>
            <a:ext cx="8229600" cy="792162"/>
          </a:xfrm>
        </p:spPr>
        <p:txBody>
          <a:bodyPr>
            <a:normAutofit fontScale="90000"/>
          </a:bodyPr>
          <a:lstStyle/>
          <a:p>
            <a:r>
              <a:rPr lang="en-US" dirty="0" smtClean="0"/>
              <a:t>Political Cartoons on Robber Barons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990600"/>
            <a:ext cx="3182937" cy="560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13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2000"/>
                                        <p:tgtEl>
                                          <p:spTgt spid="3">
                                            <p:txEl>
                                              <p:pRg st="2" end="2"/>
                                            </p:txEl>
                                          </p:spTgt>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2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ike.montgomery\Documents\05 Gilded Age\Gilded Age toon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7503700" cy="65508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5105400" y="152400"/>
            <a:ext cx="4038600" cy="1143000"/>
          </a:xfrm>
        </p:spPr>
        <p:txBody>
          <a:bodyPr/>
          <a:lstStyle/>
          <a:p>
            <a:r>
              <a:rPr lang="en-US" b="1" dirty="0" smtClean="0"/>
              <a:t>Above the Law</a:t>
            </a:r>
            <a:endParaRPr lang="en-US" b="1" dirty="0"/>
          </a:p>
        </p:txBody>
      </p:sp>
    </p:spTree>
    <p:extLst>
      <p:ext uri="{BB962C8B-B14F-4D97-AF65-F5344CB8AC3E}">
        <p14:creationId xmlns:p14="http://schemas.microsoft.com/office/powerpoint/2010/main" val="390183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subTnLst>
                                    <p:set>
                                      <p:cBhvr override="childStyle">
                                        <p:cTn dur="1" fill="hold" display="0" masterRel="nextClick" afterEffect="1"/>
                                        <p:tgtEl>
                                          <p:spTgt spid="4"/>
                                        </p:tgtEl>
                                        <p:attrNameLst>
                                          <p:attrName>style.visibility</p:attrName>
                                        </p:attrNameLst>
                                      </p:cBhvr>
                                      <p:to>
                                        <p:strVal val="hidden"/>
                                      </p:to>
                                    </p:set>
                                  </p:sub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628" y="736586"/>
            <a:ext cx="7620000" cy="612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5366" y="228600"/>
            <a:ext cx="8229600" cy="1143000"/>
          </a:xfrm>
        </p:spPr>
        <p:txBody>
          <a:bodyPr>
            <a:normAutofit fontScale="90000"/>
          </a:bodyPr>
          <a:lstStyle/>
          <a:p>
            <a:r>
              <a:rPr lang="en-US" b="1" dirty="0"/>
              <a:t>abusing labor with low wages and long hours</a:t>
            </a:r>
            <a:endParaRPr lang="en-US" dirty="0"/>
          </a:p>
        </p:txBody>
      </p:sp>
    </p:spTree>
    <p:extLst>
      <p:ext uri="{BB962C8B-B14F-4D97-AF65-F5344CB8AC3E}">
        <p14:creationId xmlns:p14="http://schemas.microsoft.com/office/powerpoint/2010/main" val="5162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7" descr="http://mrortlieb.weebly.com/uploads/8/9/7/6/8976286/6348391_orig.jpg?4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3" y="152400"/>
            <a:ext cx="8912995" cy="66625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24200" y="685800"/>
            <a:ext cx="5791200" cy="1143000"/>
          </a:xfrm>
        </p:spPr>
        <p:txBody>
          <a:bodyPr>
            <a:noAutofit/>
          </a:bodyPr>
          <a:lstStyle/>
          <a:p>
            <a:pPr lvl="1" algn="ctr" rtl="0">
              <a:spcBef>
                <a:spcPct val="0"/>
              </a:spcBef>
            </a:pPr>
            <a:r>
              <a:rPr lang="en-US" sz="3200" b="1" dirty="0" smtClean="0">
                <a:solidFill>
                  <a:srgbClr val="FF0000"/>
                </a:solidFill>
              </a:rPr>
              <a:t>Simply not caring about the American public,</a:t>
            </a:r>
            <a:br>
              <a:rPr lang="en-US" sz="3200" b="1" dirty="0" smtClean="0">
                <a:solidFill>
                  <a:srgbClr val="FF0000"/>
                </a:solidFill>
              </a:rPr>
            </a:br>
            <a:endParaRPr lang="en-US" sz="3200" dirty="0">
              <a:solidFill>
                <a:srgbClr val="FF0000"/>
              </a:solidFill>
            </a:endParaRPr>
          </a:p>
        </p:txBody>
      </p:sp>
    </p:spTree>
    <p:extLst>
      <p:ext uri="{BB962C8B-B14F-4D97-AF65-F5344CB8AC3E}">
        <p14:creationId xmlns:p14="http://schemas.microsoft.com/office/powerpoint/2010/main" val="8981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4562"/>
          </a:xfrm>
        </p:spPr>
        <p:txBody>
          <a:bodyPr/>
          <a:lstStyle/>
          <a:p>
            <a:r>
              <a:rPr lang="en-US" dirty="0" smtClean="0"/>
              <a:t>Technological Innovations</a:t>
            </a:r>
            <a:endParaRPr lang="en-US" dirty="0"/>
          </a:p>
        </p:txBody>
      </p:sp>
      <p:sp>
        <p:nvSpPr>
          <p:cNvPr id="3" name="Content Placeholder 2"/>
          <p:cNvSpPr>
            <a:spLocks noGrp="1"/>
          </p:cNvSpPr>
          <p:nvPr>
            <p:ph idx="1"/>
          </p:nvPr>
        </p:nvSpPr>
        <p:spPr>
          <a:xfrm>
            <a:off x="110361" y="1219200"/>
            <a:ext cx="5223639" cy="5257800"/>
          </a:xfrm>
        </p:spPr>
        <p:txBody>
          <a:bodyPr>
            <a:normAutofit/>
          </a:bodyPr>
          <a:lstStyle/>
          <a:p>
            <a:r>
              <a:rPr lang="en-US" sz="2800" b="1" dirty="0" smtClean="0">
                <a:solidFill>
                  <a:srgbClr val="C00000"/>
                </a:solidFill>
              </a:rPr>
              <a:t>Bessemer Process </a:t>
            </a:r>
            <a:r>
              <a:rPr lang="en-US" sz="2800" dirty="0" smtClean="0"/>
              <a:t>– increased the amount and the quality of steel being produced.</a:t>
            </a:r>
          </a:p>
          <a:p>
            <a:r>
              <a:rPr lang="en-US" sz="2800" dirty="0" smtClean="0"/>
              <a:t>This new steel was used to lay more miles of railroad track, to build the world’s 1</a:t>
            </a:r>
            <a:r>
              <a:rPr lang="en-US" sz="2800" baseline="30000" dirty="0" smtClean="0"/>
              <a:t>st</a:t>
            </a:r>
            <a:r>
              <a:rPr lang="en-US" sz="2800" dirty="0" smtClean="0"/>
              <a:t> skyscrapers, and to make better machinery.</a:t>
            </a:r>
            <a:endParaRPr lang="en-US" sz="2800" dirty="0"/>
          </a:p>
        </p:txBody>
      </p:sp>
      <p:pic>
        <p:nvPicPr>
          <p:cNvPr id="1027" name="Picture 3" descr="E:\05 Gilded Age\bessemer steel prod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352120"/>
            <a:ext cx="3613604" cy="23622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E:\05 Gilded Age\Bessemer steel prod grap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731" y="4155223"/>
            <a:ext cx="3156857" cy="25254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2.gsu.edu/~wwwher/courses/8690/hom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61" y="4877344"/>
            <a:ext cx="1782439" cy="18478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3" name="Picture 9" descr="http://www.popsci.com/files/imagecache/article_image_large/articles/supertalls_image_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4437165"/>
            <a:ext cx="1823356" cy="228833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1400" y="5672923"/>
            <a:ext cx="1688600" cy="923330"/>
          </a:xfrm>
          <a:prstGeom prst="rect">
            <a:avLst/>
          </a:prstGeom>
          <a:noFill/>
        </p:spPr>
        <p:txBody>
          <a:bodyPr wrap="square" rtlCol="0">
            <a:spAutoFit/>
          </a:bodyPr>
          <a:lstStyle/>
          <a:p>
            <a:pPr algn="ctr"/>
            <a:r>
              <a:rPr lang="en-US" dirty="0" smtClean="0">
                <a:solidFill>
                  <a:srgbClr val="0070C0"/>
                </a:solidFill>
              </a:rPr>
              <a:t>World’s tallest built in 2010 it  is 2,722 feet</a:t>
            </a:r>
            <a:endParaRPr lang="en-US" dirty="0">
              <a:solidFill>
                <a:srgbClr val="0070C0"/>
              </a:solidFill>
            </a:endParaRPr>
          </a:p>
        </p:txBody>
      </p:sp>
      <p:sp>
        <p:nvSpPr>
          <p:cNvPr id="11" name="TextBox 10"/>
          <p:cNvSpPr txBox="1"/>
          <p:nvPr/>
        </p:nvSpPr>
        <p:spPr>
          <a:xfrm>
            <a:off x="1945914" y="4646809"/>
            <a:ext cx="1688600" cy="923330"/>
          </a:xfrm>
          <a:prstGeom prst="rect">
            <a:avLst/>
          </a:prstGeom>
          <a:noFill/>
        </p:spPr>
        <p:txBody>
          <a:bodyPr wrap="square" rtlCol="0">
            <a:spAutoFit/>
          </a:bodyPr>
          <a:lstStyle/>
          <a:p>
            <a:pPr algn="ctr"/>
            <a:r>
              <a:rPr lang="en-US" dirty="0" smtClean="0">
                <a:solidFill>
                  <a:srgbClr val="FF0000"/>
                </a:solidFill>
              </a:rPr>
              <a:t>World’s 1</a:t>
            </a:r>
            <a:r>
              <a:rPr lang="en-US" baseline="30000" dirty="0" smtClean="0">
                <a:solidFill>
                  <a:srgbClr val="FF0000"/>
                </a:solidFill>
              </a:rPr>
              <a:t>st</a:t>
            </a:r>
            <a:r>
              <a:rPr lang="en-US" dirty="0" smtClean="0">
                <a:solidFill>
                  <a:srgbClr val="FF0000"/>
                </a:solidFill>
              </a:rPr>
              <a:t> built in 1885 it was 180 feet tall</a:t>
            </a:r>
            <a:endParaRPr lang="en-US" dirty="0">
              <a:solidFill>
                <a:srgbClr val="FF0000"/>
              </a:solidFill>
            </a:endParaRPr>
          </a:p>
        </p:txBody>
      </p:sp>
      <p:cxnSp>
        <p:nvCxnSpPr>
          <p:cNvPr id="9" name="Straight Arrow Connector 8"/>
          <p:cNvCxnSpPr/>
          <p:nvPr/>
        </p:nvCxnSpPr>
        <p:spPr>
          <a:xfrm flipH="1">
            <a:off x="1892800" y="5579069"/>
            <a:ext cx="89741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790214" y="6666854"/>
            <a:ext cx="954472"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10567" y="5385473"/>
            <a:ext cx="954661" cy="369332"/>
          </a:xfrm>
          <a:prstGeom prst="rect">
            <a:avLst/>
          </a:prstGeom>
          <a:noFill/>
        </p:spPr>
        <p:txBody>
          <a:bodyPr wrap="square" rtlCol="0">
            <a:spAutoFit/>
          </a:bodyPr>
          <a:lstStyle/>
          <a:p>
            <a:pPr algn="ctr"/>
            <a:r>
              <a:rPr lang="en-US" dirty="0" smtClean="0">
                <a:solidFill>
                  <a:srgbClr val="0070C0"/>
                </a:solidFill>
              </a:rPr>
              <a:t>Dubai</a:t>
            </a:r>
            <a:endParaRPr lang="en-US" dirty="0">
              <a:solidFill>
                <a:srgbClr val="0070C0"/>
              </a:solidFill>
            </a:endParaRPr>
          </a:p>
        </p:txBody>
      </p:sp>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par>
                                <p:cTn id="12" presetID="2" presetClass="entr" presetSubtype="4" fill="hold" nodeType="withEffect">
                                  <p:stCondLst>
                                    <p:cond delay="1000"/>
                                  </p:stCondLst>
                                  <p:childTnLst>
                                    <p:set>
                                      <p:cBhvr>
                                        <p:cTn id="13" dur="1" fill="hold">
                                          <p:stCondLst>
                                            <p:cond delay="0"/>
                                          </p:stCondLst>
                                        </p:cTn>
                                        <p:tgtEl>
                                          <p:spTgt spid="1027"/>
                                        </p:tgtEl>
                                        <p:attrNameLst>
                                          <p:attrName>style.visibility</p:attrName>
                                        </p:attrNameLst>
                                      </p:cBhvr>
                                      <p:to>
                                        <p:strVal val="visible"/>
                                      </p:to>
                                    </p:set>
                                    <p:anim calcmode="lin" valueType="num">
                                      <p:cBhvr additive="base">
                                        <p:cTn id="14" dur="500" fill="hold"/>
                                        <p:tgtEl>
                                          <p:spTgt spid="1027"/>
                                        </p:tgtEl>
                                        <p:attrNameLst>
                                          <p:attrName>ppt_x</p:attrName>
                                        </p:attrNameLst>
                                      </p:cBhvr>
                                      <p:tavLst>
                                        <p:tav tm="0">
                                          <p:val>
                                            <p:strVal val="#ppt_x"/>
                                          </p:val>
                                        </p:tav>
                                        <p:tav tm="100000">
                                          <p:val>
                                            <p:strVal val="#ppt_x"/>
                                          </p:val>
                                        </p:tav>
                                      </p:tavLst>
                                    </p:anim>
                                    <p:anim calcmode="lin" valueType="num">
                                      <p:cBhvr additive="base">
                                        <p:cTn id="15" dur="500" fill="hold"/>
                                        <p:tgtEl>
                                          <p:spTgt spid="1027"/>
                                        </p:tgtEl>
                                        <p:attrNameLst>
                                          <p:attrName>ppt_y</p:attrName>
                                        </p:attrNameLst>
                                      </p:cBhvr>
                                      <p:tavLst>
                                        <p:tav tm="0">
                                          <p:val>
                                            <p:strVal val="1+#ppt_h/2"/>
                                          </p:val>
                                        </p:tav>
                                        <p:tav tm="100000">
                                          <p:val>
                                            <p:strVal val="#ppt_y"/>
                                          </p:val>
                                        </p:tav>
                                      </p:tavLst>
                                    </p:anim>
                                  </p:childTnLst>
                                </p:cTn>
                              </p:par>
                            </p:childTnLst>
                          </p:cTn>
                        </p:par>
                        <p:par>
                          <p:cTn id="16" fill="hold">
                            <p:stCondLst>
                              <p:cond delay="6000"/>
                            </p:stCondLst>
                            <p:childTnLst>
                              <p:par>
                                <p:cTn id="17" presetID="42"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22" presetClass="entr" presetSubtype="4" fill="hold" nodeType="withEffect">
                                  <p:stCondLst>
                                    <p:cond delay="1000"/>
                                  </p:stCondLst>
                                  <p:childTnLst>
                                    <p:set>
                                      <p:cBhvr>
                                        <p:cTn id="23" dur="1" fill="hold">
                                          <p:stCondLst>
                                            <p:cond delay="0"/>
                                          </p:stCondLst>
                                        </p:cTn>
                                        <p:tgtEl>
                                          <p:spTgt spid="1030"/>
                                        </p:tgtEl>
                                        <p:attrNameLst>
                                          <p:attrName>style.visibility</p:attrName>
                                        </p:attrNameLst>
                                      </p:cBhvr>
                                      <p:to>
                                        <p:strVal val="visible"/>
                                      </p:to>
                                    </p:set>
                                    <p:animEffect transition="in" filter="wipe(down)">
                                      <p:cBhvr>
                                        <p:cTn id="24" dur="500"/>
                                        <p:tgtEl>
                                          <p:spTgt spid="1030"/>
                                        </p:tgtEl>
                                      </p:cBhvr>
                                    </p:animEffect>
                                  </p:childTnLst>
                                </p:cTn>
                              </p:par>
                            </p:childTnLst>
                          </p:cTn>
                        </p:par>
                        <p:par>
                          <p:cTn id="25" fill="hold">
                            <p:stCondLst>
                              <p:cond delay="7500"/>
                            </p:stCondLst>
                            <p:childTnLst>
                              <p:par>
                                <p:cTn id="26" presetID="3"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2" presetClass="entr" presetSubtype="2"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8000"/>
                            </p:stCondLst>
                            <p:childTnLst>
                              <p:par>
                                <p:cTn id="34" presetID="22" presetClass="entr" presetSubtype="4" fill="hold" nodeType="afterEffect">
                                  <p:stCondLst>
                                    <p:cond delay="0"/>
                                  </p:stCondLst>
                                  <p:childTnLst>
                                    <p:set>
                                      <p:cBhvr>
                                        <p:cTn id="35" dur="1" fill="hold">
                                          <p:stCondLst>
                                            <p:cond delay="0"/>
                                          </p:stCondLst>
                                        </p:cTn>
                                        <p:tgtEl>
                                          <p:spTgt spid="1033"/>
                                        </p:tgtEl>
                                        <p:attrNameLst>
                                          <p:attrName>style.visibility</p:attrName>
                                        </p:attrNameLst>
                                      </p:cBhvr>
                                      <p:to>
                                        <p:strVal val="visible"/>
                                      </p:to>
                                    </p:set>
                                    <p:animEffect transition="in" filter="wipe(down)">
                                      <p:cBhvr>
                                        <p:cTn id="36" dur="500"/>
                                        <p:tgtEl>
                                          <p:spTgt spid="1033"/>
                                        </p:tgtEl>
                                      </p:cBhvr>
                                    </p:animEffect>
                                  </p:childTnLst>
                                </p:cTn>
                              </p:par>
                            </p:childTnLst>
                          </p:cTn>
                        </p:par>
                        <p:par>
                          <p:cTn id="37" fill="hold">
                            <p:stCondLst>
                              <p:cond delay="8500"/>
                            </p:stCondLst>
                            <p:childTnLst>
                              <p:par>
                                <p:cTn id="38" presetID="3" presetClass="entr" presetSubtype="1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linds(horizontal)">
                                      <p:cBhvr>
                                        <p:cTn id="40" dur="500"/>
                                        <p:tgtEl>
                                          <p:spTgt spid="4"/>
                                        </p:tgtEl>
                                      </p:cBhvr>
                                    </p:animEffect>
                                  </p:childTnLst>
                                </p:cTn>
                              </p:par>
                              <p:par>
                                <p:cTn id="41" presetID="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par>
                          <p:cTn id="45" fill="hold">
                            <p:stCondLst>
                              <p:cond delay="9000"/>
                            </p:stCondLst>
                            <p:childTnLst>
                              <p:par>
                                <p:cTn id="46" presetID="3" presetClass="entr" presetSubtype="1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linds(horizont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4" descr="C:\Users\mike.montgomery\Documents\05 Gilded Age\Gilded Age Rockefeller.jpg"/>
          <p:cNvPicPr>
            <a:picLocks noChangeAspect="1" noChangeArrowheads="1"/>
          </p:cNvPicPr>
          <p:nvPr/>
        </p:nvPicPr>
        <p:blipFill rotWithShape="1">
          <a:blip r:embed="rId2">
            <a:extLst>
              <a:ext uri="{28A0092B-C50C-407E-A947-70E740481C1C}">
                <a14:useLocalDpi xmlns:a14="http://schemas.microsoft.com/office/drawing/2010/main" val="0"/>
              </a:ext>
            </a:extLst>
          </a:blip>
          <a:srcRect l="4998" r="6252" b="7686"/>
          <a:stretch/>
        </p:blipFill>
        <p:spPr bwMode="auto">
          <a:xfrm>
            <a:off x="256986" y="381000"/>
            <a:ext cx="8615121" cy="6052908"/>
          </a:xfrm>
          <a:prstGeom prst="rect">
            <a:avLst/>
          </a:prstGeom>
          <a:noFill/>
          <a:ln w="50800" cmpd="thickThin">
            <a:solidFill>
              <a:srgbClr val="FFC0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381000"/>
            <a:ext cx="3934014" cy="1905000"/>
          </a:xfrm>
        </p:spPr>
        <p:txBody>
          <a:bodyPr/>
          <a:lstStyle/>
          <a:p>
            <a:pPr lvl="1" algn="ctr" rtl="0">
              <a:spcBef>
                <a:spcPct val="0"/>
              </a:spcBef>
            </a:pPr>
            <a:r>
              <a:rPr lang="en-US" sz="3200" b="1" dirty="0" smtClean="0">
                <a:solidFill>
                  <a:srgbClr val="FF0000"/>
                </a:solidFill>
              </a:rPr>
              <a:t>having too much, influence on government,</a:t>
            </a:r>
            <a:r>
              <a:rPr lang="en-US" b="1" dirty="0" smtClean="0"/>
              <a:t/>
            </a:r>
            <a:br>
              <a:rPr lang="en-US" b="1" dirty="0" smtClean="0"/>
            </a:br>
            <a:endParaRPr lang="en-US" dirty="0"/>
          </a:p>
        </p:txBody>
      </p:sp>
    </p:spTree>
    <p:extLst>
      <p:ext uri="{BB962C8B-B14F-4D97-AF65-F5344CB8AC3E}">
        <p14:creationId xmlns:p14="http://schemas.microsoft.com/office/powerpoint/2010/main" val="2331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5" descr="C:\Users\mike.montgomery\Documents\05 Gilded Age\Gilded age Standard_oil_octop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9621"/>
            <a:ext cx="8434960" cy="62053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4400" y="4724400"/>
            <a:ext cx="3379280" cy="1600200"/>
          </a:xfrm>
        </p:spPr>
        <p:txBody>
          <a:bodyPr>
            <a:normAutofit fontScale="90000"/>
          </a:bodyPr>
          <a:lstStyle/>
          <a:p>
            <a:r>
              <a:rPr lang="en-US" b="1" dirty="0">
                <a:solidFill>
                  <a:srgbClr val="FF0000"/>
                </a:solidFill>
              </a:rPr>
              <a:t>being just </a:t>
            </a:r>
            <a:r>
              <a:rPr lang="en-US" b="1" dirty="0" smtClean="0">
                <a:solidFill>
                  <a:srgbClr val="FF0000"/>
                </a:solidFill>
              </a:rPr>
              <a:t/>
            </a:r>
            <a:br>
              <a:rPr lang="en-US" b="1" dirty="0" smtClean="0">
                <a:solidFill>
                  <a:srgbClr val="FF0000"/>
                </a:solidFill>
              </a:rPr>
            </a:br>
            <a:r>
              <a:rPr lang="en-US" b="1" dirty="0" smtClean="0">
                <a:solidFill>
                  <a:srgbClr val="FF0000"/>
                </a:solidFill>
              </a:rPr>
              <a:t>plain  </a:t>
            </a:r>
            <a:r>
              <a:rPr lang="en-US" b="1" dirty="0">
                <a:solidFill>
                  <a:srgbClr val="FF0000"/>
                </a:solidFill>
              </a:rPr>
              <a:t>greedy</a:t>
            </a:r>
            <a:br>
              <a:rPr lang="en-US" b="1" dirty="0">
                <a:solidFill>
                  <a:srgbClr val="FF0000"/>
                </a:solidFill>
              </a:rPr>
            </a:br>
            <a:endParaRPr lang="en-US" b="1" dirty="0">
              <a:solidFill>
                <a:srgbClr val="FF0000"/>
              </a:solidFill>
            </a:endParaRPr>
          </a:p>
        </p:txBody>
      </p:sp>
    </p:spTree>
    <p:extLst>
      <p:ext uri="{BB962C8B-B14F-4D97-AF65-F5344CB8AC3E}">
        <p14:creationId xmlns:p14="http://schemas.microsoft.com/office/powerpoint/2010/main" val="40009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437" y="76200"/>
            <a:ext cx="5486400" cy="792162"/>
          </a:xfrm>
        </p:spPr>
        <p:txBody>
          <a:bodyPr/>
          <a:lstStyle/>
          <a:p>
            <a:r>
              <a:rPr lang="en-US" dirty="0" smtClean="0"/>
              <a:t>Andrew Carnegie</a:t>
            </a:r>
            <a:endParaRPr lang="en-US" dirty="0"/>
          </a:p>
        </p:txBody>
      </p:sp>
      <p:sp>
        <p:nvSpPr>
          <p:cNvPr id="3" name="Content Placeholder 2"/>
          <p:cNvSpPr>
            <a:spLocks noGrp="1"/>
          </p:cNvSpPr>
          <p:nvPr>
            <p:ph idx="1"/>
          </p:nvPr>
        </p:nvSpPr>
        <p:spPr>
          <a:xfrm>
            <a:off x="228599" y="838200"/>
            <a:ext cx="5463235" cy="5715000"/>
          </a:xfrm>
        </p:spPr>
        <p:txBody>
          <a:bodyPr>
            <a:normAutofit fontScale="92500"/>
          </a:bodyPr>
          <a:lstStyle/>
          <a:p>
            <a:r>
              <a:rPr lang="en-US" sz="2600" b="1" dirty="0" smtClean="0">
                <a:solidFill>
                  <a:srgbClr val="FF0000"/>
                </a:solidFill>
              </a:rPr>
              <a:t>Carnegie</a:t>
            </a:r>
            <a:r>
              <a:rPr lang="en-US" sz="2600" dirty="0" smtClean="0"/>
              <a:t> started penniless, but he made his fortune in </a:t>
            </a:r>
            <a:r>
              <a:rPr lang="en-US" sz="2600" b="1" dirty="0" smtClean="0">
                <a:solidFill>
                  <a:srgbClr val="FF0000"/>
                </a:solidFill>
              </a:rPr>
              <a:t>steel</a:t>
            </a:r>
            <a:r>
              <a:rPr lang="en-US" sz="2600" dirty="0" smtClean="0"/>
              <a:t> mills in the Pittsburgh, PA area.</a:t>
            </a:r>
          </a:p>
          <a:p>
            <a:r>
              <a:rPr lang="en-US" sz="2600" dirty="0" smtClean="0"/>
              <a:t>He used </a:t>
            </a:r>
            <a:r>
              <a:rPr lang="en-US" sz="2600" b="1" dirty="0" smtClean="0">
                <a:solidFill>
                  <a:srgbClr val="FF0000"/>
                </a:solidFill>
              </a:rPr>
              <a:t>vertical integration </a:t>
            </a:r>
            <a:r>
              <a:rPr lang="en-US" sz="2600" dirty="0" smtClean="0"/>
              <a:t>to undercut the competition.</a:t>
            </a:r>
          </a:p>
          <a:p>
            <a:r>
              <a:rPr lang="en-US" sz="2600" dirty="0" smtClean="0"/>
              <a:t>He bought his own iron ore fields, coal mines and ships so he could control all phases of steel production.</a:t>
            </a:r>
          </a:p>
          <a:p>
            <a:r>
              <a:rPr lang="en-US" sz="2600" dirty="0" smtClean="0"/>
              <a:t>He </a:t>
            </a:r>
            <a:r>
              <a:rPr lang="en-US" sz="2600" dirty="0"/>
              <a:t>c</a:t>
            </a:r>
            <a:r>
              <a:rPr lang="en-US" sz="2600" dirty="0" smtClean="0"/>
              <a:t>rushed attempts to form labor unions, paid low wages, and forced laborers to work 12 hour days.</a:t>
            </a:r>
          </a:p>
          <a:p>
            <a:r>
              <a:rPr lang="en-US" sz="2600" dirty="0" smtClean="0"/>
              <a:t>The labor strike on Carnegie’s </a:t>
            </a:r>
            <a:r>
              <a:rPr lang="en-US" sz="2600" dirty="0" smtClean="0">
                <a:solidFill>
                  <a:srgbClr val="FF0000"/>
                </a:solidFill>
              </a:rPr>
              <a:t>Homestead Steel Mill </a:t>
            </a:r>
            <a:r>
              <a:rPr lang="en-US" sz="2600" dirty="0" smtClean="0"/>
              <a:t>would be one of the eras most violent.</a:t>
            </a:r>
          </a:p>
        </p:txBody>
      </p:sp>
      <p:pic>
        <p:nvPicPr>
          <p:cNvPr id="6146" name="Picture 2" descr="http://b68389.medialib.glogster.com/media/d5d6e7eee137d8decb478a836993fa68947035d56cb96e49d5b86c27aeb196e7/andrew-carneg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206" y="76200"/>
            <a:ext cx="1674268" cy="2095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battleofhomesteadfoundation.org/images/A_view-of-mill.jpg"/>
          <p:cNvPicPr>
            <a:picLocks noChangeAspect="1" noChangeArrowheads="1"/>
          </p:cNvPicPr>
          <p:nvPr/>
        </p:nvPicPr>
        <p:blipFill rotWithShape="1">
          <a:blip r:embed="rId4">
            <a:extLst>
              <a:ext uri="{28A0092B-C50C-407E-A947-70E740481C1C}">
                <a14:useLocalDpi xmlns:a14="http://schemas.microsoft.com/office/drawing/2010/main" val="0"/>
              </a:ext>
            </a:extLst>
          </a:blip>
          <a:srcRect l="7334" r="12665"/>
          <a:stretch/>
        </p:blipFill>
        <p:spPr bwMode="auto">
          <a:xfrm>
            <a:off x="5759931" y="4314825"/>
            <a:ext cx="3307869" cy="23145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149" name="Picture 5" descr="C:\Users\mike.montgomery\Documents\05 Gilded Age\robber barons.jpg"/>
          <p:cNvPicPr>
            <a:picLocks noChangeAspect="1" noChangeArrowheads="1"/>
          </p:cNvPicPr>
          <p:nvPr/>
        </p:nvPicPr>
        <p:blipFill rotWithShape="1">
          <a:blip r:embed="rId5">
            <a:extLst>
              <a:ext uri="{28A0092B-C50C-407E-A947-70E740481C1C}">
                <a14:useLocalDpi xmlns:a14="http://schemas.microsoft.com/office/drawing/2010/main" val="0"/>
              </a:ext>
            </a:extLst>
          </a:blip>
          <a:srcRect l="-19" r="66788"/>
          <a:stretch/>
        </p:blipFill>
        <p:spPr bwMode="auto">
          <a:xfrm>
            <a:off x="5691835" y="381000"/>
            <a:ext cx="154716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ttp://buffal0b1ll.com/bikes/images07/150px-Steelmark_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975" y="2543174"/>
            <a:ext cx="1419225"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C:\Users\mike.montgomery\Documents\05 Gilded Age\standard oil.jpg"/>
          <p:cNvPicPr>
            <a:picLocks noChangeAspect="1" noChangeArrowheads="1"/>
          </p:cNvPicPr>
          <p:nvPr/>
        </p:nvPicPr>
        <p:blipFill rotWithShape="1">
          <a:blip r:embed="rId2">
            <a:extLst>
              <a:ext uri="{28A0092B-C50C-407E-A947-70E740481C1C}">
                <a14:useLocalDpi xmlns:a14="http://schemas.microsoft.com/office/drawing/2010/main" val="0"/>
              </a:ext>
            </a:extLst>
          </a:blip>
          <a:srcRect l="12106" r="12106"/>
          <a:stretch/>
        </p:blipFill>
        <p:spPr bwMode="auto">
          <a:xfrm>
            <a:off x="7349044" y="2438400"/>
            <a:ext cx="1566356" cy="1269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52400"/>
            <a:ext cx="4953000" cy="792162"/>
          </a:xfrm>
        </p:spPr>
        <p:txBody>
          <a:bodyPr/>
          <a:lstStyle/>
          <a:p>
            <a:r>
              <a:rPr lang="en-US" dirty="0" smtClean="0"/>
              <a:t>John D. Rockefeller</a:t>
            </a:r>
            <a:endParaRPr lang="en-US" dirty="0"/>
          </a:p>
        </p:txBody>
      </p:sp>
      <p:sp>
        <p:nvSpPr>
          <p:cNvPr id="3" name="Content Placeholder 2"/>
          <p:cNvSpPr>
            <a:spLocks noGrp="1"/>
          </p:cNvSpPr>
          <p:nvPr>
            <p:ph idx="1"/>
          </p:nvPr>
        </p:nvSpPr>
        <p:spPr>
          <a:xfrm>
            <a:off x="-1" y="914400"/>
            <a:ext cx="5635071" cy="5638800"/>
          </a:xfrm>
        </p:spPr>
        <p:txBody>
          <a:bodyPr>
            <a:noAutofit/>
          </a:bodyPr>
          <a:lstStyle/>
          <a:p>
            <a:r>
              <a:rPr lang="en-US" sz="2600" b="1" dirty="0" smtClean="0">
                <a:solidFill>
                  <a:srgbClr val="FF0000"/>
                </a:solidFill>
              </a:rPr>
              <a:t>Rockefeller </a:t>
            </a:r>
            <a:r>
              <a:rPr lang="en-US" sz="2600" dirty="0" smtClean="0"/>
              <a:t>started out poor, but made his fortune in</a:t>
            </a:r>
            <a:r>
              <a:rPr lang="en-US" sz="2600" b="1" dirty="0" smtClean="0">
                <a:solidFill>
                  <a:srgbClr val="FF0000"/>
                </a:solidFill>
              </a:rPr>
              <a:t> oil </a:t>
            </a:r>
            <a:r>
              <a:rPr lang="en-US" sz="2600" dirty="0" smtClean="0"/>
              <a:t>in Ohio.</a:t>
            </a:r>
          </a:p>
          <a:p>
            <a:r>
              <a:rPr lang="en-US" sz="2600" dirty="0" smtClean="0"/>
              <a:t>Kerosene, for lighting, made him millions, later the gasoline industry, would make him even richer.</a:t>
            </a:r>
          </a:p>
          <a:p>
            <a:r>
              <a:rPr lang="en-US" sz="2600" dirty="0" smtClean="0"/>
              <a:t>Rockefeller used </a:t>
            </a:r>
            <a:r>
              <a:rPr lang="en-US" sz="2600" b="1" dirty="0" smtClean="0">
                <a:solidFill>
                  <a:srgbClr val="FF0000"/>
                </a:solidFill>
              </a:rPr>
              <a:t>horizontal integration</a:t>
            </a:r>
            <a:r>
              <a:rPr lang="en-US" sz="2600" dirty="0" smtClean="0"/>
              <a:t> and ruthless tactics to drive his competition out of business, then he would buy them out.</a:t>
            </a:r>
          </a:p>
          <a:p>
            <a:r>
              <a:rPr lang="en-US" sz="2600" dirty="0"/>
              <a:t>H</a:t>
            </a:r>
            <a:r>
              <a:rPr lang="en-US" sz="2600" dirty="0" smtClean="0"/>
              <a:t>is </a:t>
            </a:r>
            <a:r>
              <a:rPr lang="en-US" sz="2600" b="1" dirty="0" smtClean="0">
                <a:solidFill>
                  <a:srgbClr val="FF0000"/>
                </a:solidFill>
              </a:rPr>
              <a:t>Standard Oil Co</a:t>
            </a:r>
            <a:r>
              <a:rPr lang="en-US" sz="2600" dirty="0" smtClean="0"/>
              <a:t>. became a </a:t>
            </a:r>
            <a:r>
              <a:rPr lang="en-US" sz="2600" dirty="0" smtClean="0">
                <a:solidFill>
                  <a:srgbClr val="FF0000"/>
                </a:solidFill>
              </a:rPr>
              <a:t>trust</a:t>
            </a:r>
            <a:r>
              <a:rPr lang="en-US" sz="2600" dirty="0" smtClean="0"/>
              <a:t>, with him owning most of the shares.</a:t>
            </a:r>
          </a:p>
          <a:p>
            <a:r>
              <a:rPr lang="en-US" sz="2600" dirty="0" smtClean="0"/>
              <a:t>Later it  would be a </a:t>
            </a:r>
            <a:r>
              <a:rPr lang="en-US" sz="2600" dirty="0" smtClean="0">
                <a:solidFill>
                  <a:srgbClr val="FF0000"/>
                </a:solidFill>
              </a:rPr>
              <a:t>monopoly</a:t>
            </a:r>
            <a:r>
              <a:rPr lang="en-US" sz="2600" dirty="0" smtClean="0"/>
              <a:t> as he controlled 90% of all oil refined.</a:t>
            </a:r>
          </a:p>
        </p:txBody>
      </p:sp>
      <p:pic>
        <p:nvPicPr>
          <p:cNvPr id="5124" name="Picture 4" descr="http://www.freeinfosociety.com/media/images/9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469" y="152400"/>
            <a:ext cx="18353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C:\Users\mike.montgomery\Documents\05 Gilded Age\robber barons.jpg"/>
          <p:cNvPicPr>
            <a:picLocks noChangeAspect="1" noChangeArrowheads="1"/>
          </p:cNvPicPr>
          <p:nvPr/>
        </p:nvPicPr>
        <p:blipFill rotWithShape="1">
          <a:blip r:embed="rId4">
            <a:extLst>
              <a:ext uri="{28A0092B-C50C-407E-A947-70E740481C1C}">
                <a14:useLocalDpi xmlns:a14="http://schemas.microsoft.com/office/drawing/2010/main" val="0"/>
              </a:ext>
            </a:extLst>
          </a:blip>
          <a:srcRect l="67099" r="1512"/>
          <a:stretch/>
        </p:blipFill>
        <p:spPr bwMode="auto">
          <a:xfrm>
            <a:off x="5635071" y="304801"/>
            <a:ext cx="1527729" cy="3276599"/>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cdn2.all-art.org/Visual_History/modern%20era/11/430%20copy%2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3512" y="3942587"/>
            <a:ext cx="3178087" cy="245821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57800" cy="792162"/>
          </a:xfrm>
        </p:spPr>
        <p:txBody>
          <a:bodyPr/>
          <a:lstStyle/>
          <a:p>
            <a:r>
              <a:rPr lang="en-US" dirty="0" smtClean="0"/>
              <a:t>Philanthropy</a:t>
            </a:r>
            <a:endParaRPr lang="en-US" dirty="0"/>
          </a:p>
        </p:txBody>
      </p:sp>
      <p:sp>
        <p:nvSpPr>
          <p:cNvPr id="3" name="Content Placeholder 2"/>
          <p:cNvSpPr>
            <a:spLocks noGrp="1"/>
          </p:cNvSpPr>
          <p:nvPr>
            <p:ph idx="1"/>
          </p:nvPr>
        </p:nvSpPr>
        <p:spPr>
          <a:xfrm>
            <a:off x="152400" y="1066800"/>
            <a:ext cx="5943600" cy="5486400"/>
          </a:xfrm>
        </p:spPr>
        <p:txBody>
          <a:bodyPr>
            <a:normAutofit lnSpcReduction="10000"/>
          </a:bodyPr>
          <a:lstStyle/>
          <a:p>
            <a:r>
              <a:rPr lang="en-US" sz="2600" dirty="0" smtClean="0"/>
              <a:t>Carnegie and Rockefeller both made millions at the expense of American pubic.</a:t>
            </a:r>
          </a:p>
          <a:p>
            <a:r>
              <a:rPr lang="en-US" sz="2600" dirty="0" smtClean="0"/>
              <a:t>They paid low wages and demanded long hours of work.</a:t>
            </a:r>
          </a:p>
          <a:p>
            <a:r>
              <a:rPr lang="en-US" sz="2600" dirty="0" smtClean="0"/>
              <a:t>As businessmen they didn’t believe in charity, their belief was; </a:t>
            </a:r>
          </a:p>
          <a:p>
            <a:pPr marL="0" indent="0" algn="ctr">
              <a:buNone/>
            </a:pPr>
            <a:r>
              <a:rPr lang="en-US" sz="2200" dirty="0" smtClean="0"/>
              <a:t>‘help those who help themselves’  </a:t>
            </a:r>
          </a:p>
          <a:p>
            <a:r>
              <a:rPr lang="en-US" sz="2600" dirty="0" smtClean="0"/>
              <a:t>Later, both would lead the rich in </a:t>
            </a:r>
            <a:r>
              <a:rPr lang="en-US" sz="2600" b="1" dirty="0" smtClean="0">
                <a:solidFill>
                  <a:srgbClr val="FF0000"/>
                </a:solidFill>
              </a:rPr>
              <a:t>philanthropy</a:t>
            </a:r>
            <a:r>
              <a:rPr lang="en-US" sz="2600" dirty="0" smtClean="0"/>
              <a:t>, </a:t>
            </a:r>
            <a:r>
              <a:rPr lang="en-US" sz="2600" dirty="0" smtClean="0">
                <a:solidFill>
                  <a:srgbClr val="FF0000"/>
                </a:solidFill>
              </a:rPr>
              <a:t>they gave away millions of their dollars to the public</a:t>
            </a:r>
            <a:r>
              <a:rPr lang="en-US" sz="2600" dirty="0" smtClean="0"/>
              <a:t>.</a:t>
            </a:r>
          </a:p>
          <a:p>
            <a:r>
              <a:rPr lang="en-US" sz="2600" dirty="0" smtClean="0"/>
              <a:t>They built libraries', museums</a:t>
            </a:r>
            <a:r>
              <a:rPr lang="en-US" sz="2600" dirty="0"/>
              <a:t>, colleges, and gave college </a:t>
            </a:r>
            <a:r>
              <a:rPr lang="en-US" sz="2600" dirty="0" smtClean="0"/>
              <a:t>scholarships.</a:t>
            </a:r>
            <a:endParaRPr lang="en-US" sz="2600" dirty="0"/>
          </a:p>
        </p:txBody>
      </p:sp>
      <p:pic>
        <p:nvPicPr>
          <p:cNvPr id="1031" name="Picture 7" descr="C:\Users\mike.montgomery\Documents\05 Gilded Age\Gilded Age carnegie philanthropis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423539"/>
            <a:ext cx="2830114" cy="343446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www.businesstimes.com.sg/archive/tuesday/sites/businesstimes.com.sg/files/imagecache/filenamee/BT_20130515_EMFOUNDATION_563248e.jpg"/>
          <p:cNvPicPr>
            <a:picLocks noChangeAspect="1" noChangeArrowheads="1"/>
          </p:cNvPicPr>
          <p:nvPr/>
        </p:nvPicPr>
        <p:blipFill rotWithShape="1">
          <a:blip r:embed="rId3">
            <a:extLst>
              <a:ext uri="{28A0092B-C50C-407E-A947-70E740481C1C}">
                <a14:useLocalDpi xmlns:a14="http://schemas.microsoft.com/office/drawing/2010/main" val="0"/>
              </a:ext>
            </a:extLst>
          </a:blip>
          <a:srcRect l="27894" r="29437"/>
          <a:stretch/>
        </p:blipFill>
        <p:spPr bwMode="auto">
          <a:xfrm>
            <a:off x="6096000" y="192483"/>
            <a:ext cx="2286000" cy="304150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4" name="Rectangular Callout 3"/>
          <p:cNvSpPr/>
          <p:nvPr/>
        </p:nvSpPr>
        <p:spPr>
          <a:xfrm>
            <a:off x="7848600" y="1219200"/>
            <a:ext cx="1066800" cy="914400"/>
          </a:xfrm>
          <a:prstGeom prst="wedgeRectCallout">
            <a:avLst>
              <a:gd name="adj1" fmla="val -74216"/>
              <a:gd name="adj2" fmla="val -80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Here’s </a:t>
            </a:r>
          </a:p>
          <a:p>
            <a:pPr algn="ctr"/>
            <a:r>
              <a:rPr lang="en-US" sz="2000" b="1" dirty="0" smtClean="0"/>
              <a:t>a dime</a:t>
            </a:r>
            <a:endParaRPr lang="en-US" sz="2000" b="1" dirty="0"/>
          </a:p>
        </p:txBody>
      </p:sp>
    </p:spTree>
    <p:extLst>
      <p:ext uri="{BB962C8B-B14F-4D97-AF65-F5344CB8AC3E}">
        <p14:creationId xmlns:p14="http://schemas.microsoft.com/office/powerpoint/2010/main" val="34000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2500"/>
                            </p:stCondLst>
                            <p:childTnLst>
                              <p:par>
                                <p:cTn id="9" presetID="22" presetClass="entr" presetSubtype="8"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5000"/>
                            </p:stCondLst>
                            <p:childTnLst>
                              <p:par>
                                <p:cTn id="13" presetID="22" presetClass="entr" presetSubtype="8"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7500"/>
                            </p:stCondLst>
                            <p:childTnLst>
                              <p:par>
                                <p:cTn id="17" presetID="22" presetClass="entr" presetSubtype="8"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0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par>
                          <p:cTn id="24" fill="hold">
                            <p:stCondLst>
                              <p:cond delay="1300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2000"/>
                                        <p:tgtEl>
                                          <p:spTgt spid="3">
                                            <p:txEl>
                                              <p:pRg st="5" end="5"/>
                                            </p:txEl>
                                          </p:spTgt>
                                        </p:tgtEl>
                                      </p:cBhvr>
                                    </p:animEffect>
                                  </p:childTnLst>
                                </p:cTn>
                              </p:par>
                            </p:childTnLst>
                          </p:cTn>
                        </p:par>
                        <p:par>
                          <p:cTn id="28" fill="hold">
                            <p:stCondLst>
                              <p:cond delay="15000"/>
                            </p:stCondLst>
                            <p:childTnLst>
                              <p:par>
                                <p:cTn id="29" presetID="10" presetClass="entr" presetSubtype="0" fill="hold" nodeType="afterEffect">
                                  <p:stCondLst>
                                    <p:cond delay="0"/>
                                  </p:stCondLst>
                                  <p:childTnLst>
                                    <p:set>
                                      <p:cBhvr>
                                        <p:cTn id="30" dur="1" fill="hold">
                                          <p:stCondLst>
                                            <p:cond delay="0"/>
                                          </p:stCondLst>
                                        </p:cTn>
                                        <p:tgtEl>
                                          <p:spTgt spid="1033"/>
                                        </p:tgtEl>
                                        <p:attrNameLst>
                                          <p:attrName>style.visibility</p:attrName>
                                        </p:attrNameLst>
                                      </p:cBhvr>
                                      <p:to>
                                        <p:strVal val="visible"/>
                                      </p:to>
                                    </p:set>
                                    <p:animEffect transition="in" filter="fade">
                                      <p:cBhvr>
                                        <p:cTn id="31" dur="2000"/>
                                        <p:tgtEl>
                                          <p:spTgt spid="103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17000"/>
                            </p:stCondLst>
                            <p:childTnLst>
                              <p:par>
                                <p:cTn id="38" presetID="10" presetClass="entr" presetSubtype="0" fill="hold" nodeType="afterEffect">
                                  <p:stCondLst>
                                    <p:cond delay="500"/>
                                  </p:stCondLst>
                                  <p:childTnLst>
                                    <p:set>
                                      <p:cBhvr>
                                        <p:cTn id="39" dur="1" fill="hold">
                                          <p:stCondLst>
                                            <p:cond delay="0"/>
                                          </p:stCondLst>
                                        </p:cTn>
                                        <p:tgtEl>
                                          <p:spTgt spid="1031"/>
                                        </p:tgtEl>
                                        <p:attrNameLst>
                                          <p:attrName>style.visibility</p:attrName>
                                        </p:attrNameLst>
                                      </p:cBhvr>
                                      <p:to>
                                        <p:strVal val="visible"/>
                                      </p:to>
                                    </p:set>
                                    <p:animEffect transition="in" filter="fade">
                                      <p:cBhvr>
                                        <p:cTn id="40"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Pros</a:t>
            </a:r>
            <a:r>
              <a:rPr lang="en-US" dirty="0" smtClean="0"/>
              <a:t> and </a:t>
            </a:r>
            <a:r>
              <a:rPr lang="en-US" b="1" dirty="0" smtClean="0">
                <a:solidFill>
                  <a:srgbClr val="FF0000"/>
                </a:solidFill>
              </a:rPr>
              <a:t>Cons</a:t>
            </a:r>
            <a:r>
              <a:rPr lang="en-US" dirty="0" smtClean="0"/>
              <a:t> of Big Business</a:t>
            </a:r>
            <a:endParaRPr lang="en-US" dirty="0"/>
          </a:p>
        </p:txBody>
      </p:sp>
      <p:sp>
        <p:nvSpPr>
          <p:cNvPr id="3" name="Content Placeholder 2"/>
          <p:cNvSpPr>
            <a:spLocks noGrp="1"/>
          </p:cNvSpPr>
          <p:nvPr>
            <p:ph idx="1"/>
          </p:nvPr>
        </p:nvSpPr>
        <p:spPr>
          <a:xfrm>
            <a:off x="152400" y="1797757"/>
            <a:ext cx="4114800" cy="4572000"/>
          </a:xfrm>
          <a:ln w="25400">
            <a:solidFill>
              <a:srgbClr val="0070C0"/>
            </a:solidFill>
          </a:ln>
        </p:spPr>
        <p:txBody>
          <a:bodyPr>
            <a:normAutofit/>
          </a:bodyPr>
          <a:lstStyle/>
          <a:p>
            <a:r>
              <a:rPr lang="en-US" sz="2600" b="1" dirty="0" smtClean="0">
                <a:solidFill>
                  <a:srgbClr val="0070C0"/>
                </a:solidFill>
              </a:rPr>
              <a:t>Large business is more efficient which leads to lower prices.</a:t>
            </a:r>
          </a:p>
          <a:p>
            <a:r>
              <a:rPr lang="en-US" sz="2600" b="1" dirty="0" smtClean="0">
                <a:solidFill>
                  <a:srgbClr val="0070C0"/>
                </a:solidFill>
              </a:rPr>
              <a:t>Hire large numbers of workers.</a:t>
            </a:r>
          </a:p>
          <a:p>
            <a:r>
              <a:rPr lang="en-US" sz="2600" b="1" dirty="0" smtClean="0">
                <a:solidFill>
                  <a:srgbClr val="0070C0"/>
                </a:solidFill>
              </a:rPr>
              <a:t>Produce goods in large quantities.</a:t>
            </a:r>
          </a:p>
          <a:p>
            <a:r>
              <a:rPr lang="en-US" sz="2600" b="1" dirty="0" smtClean="0">
                <a:solidFill>
                  <a:srgbClr val="0070C0"/>
                </a:solidFill>
              </a:rPr>
              <a:t>Have the resources for expensive research and to invent new items. </a:t>
            </a:r>
            <a:endParaRPr lang="en-US" sz="2600" b="1" dirty="0">
              <a:solidFill>
                <a:srgbClr val="0070C0"/>
              </a:solidFill>
            </a:endParaRPr>
          </a:p>
        </p:txBody>
      </p:sp>
      <p:sp>
        <p:nvSpPr>
          <p:cNvPr id="4" name="Content Placeholder 2"/>
          <p:cNvSpPr txBox="1">
            <a:spLocks/>
          </p:cNvSpPr>
          <p:nvPr/>
        </p:nvSpPr>
        <p:spPr>
          <a:xfrm>
            <a:off x="4800600" y="1748587"/>
            <a:ext cx="4114800" cy="4572000"/>
          </a:xfrm>
          <a:prstGeom prst="rect">
            <a:avLst/>
          </a:prstGeom>
          <a:ln w="25400">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b="1" dirty="0" smtClean="0">
                <a:solidFill>
                  <a:srgbClr val="FF0000"/>
                </a:solidFill>
              </a:rPr>
              <a:t>Unfair competitive advantage.</a:t>
            </a:r>
          </a:p>
          <a:p>
            <a:r>
              <a:rPr lang="en-US" sz="2600" b="1" dirty="0" smtClean="0">
                <a:solidFill>
                  <a:srgbClr val="FF0000"/>
                </a:solidFill>
              </a:rPr>
              <a:t>Often exploited workers.</a:t>
            </a:r>
          </a:p>
          <a:p>
            <a:r>
              <a:rPr lang="en-US" sz="2600" b="1" dirty="0" smtClean="0">
                <a:solidFill>
                  <a:srgbClr val="FF0000"/>
                </a:solidFill>
              </a:rPr>
              <a:t>Often unconcerned about pollution they may cause.</a:t>
            </a:r>
          </a:p>
          <a:p>
            <a:r>
              <a:rPr lang="en-US" sz="2600" b="1" dirty="0" smtClean="0">
                <a:solidFill>
                  <a:srgbClr val="FF0000"/>
                </a:solidFill>
              </a:rPr>
              <a:t>Have an unfair influence on government rules that affect them.</a:t>
            </a:r>
            <a:endParaRPr lang="en-US" sz="2600" b="1" dirty="0">
              <a:solidFill>
                <a:srgbClr val="FF0000"/>
              </a:solidFill>
            </a:endParaRPr>
          </a:p>
        </p:txBody>
      </p:sp>
    </p:spTree>
    <p:extLst>
      <p:ext uri="{BB962C8B-B14F-4D97-AF65-F5344CB8AC3E}">
        <p14:creationId xmlns:p14="http://schemas.microsoft.com/office/powerpoint/2010/main" val="12967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anim calcmode="lin" valueType="num">
                                      <p:cBhvr>
                                        <p:cTn id="8" dur="2000" fill="hold"/>
                                        <p:tgtEl>
                                          <p:spTgt spid="3">
                                            <p:bg/>
                                          </p:spTgt>
                                        </p:tgtEl>
                                        <p:attrNameLst>
                                          <p:attrName>ppt_x</p:attrName>
                                        </p:attrNameLst>
                                      </p:cBhvr>
                                      <p:tavLst>
                                        <p:tav tm="0">
                                          <p:val>
                                            <p:strVal val="#ppt_x"/>
                                          </p:val>
                                        </p:tav>
                                        <p:tav tm="100000">
                                          <p:val>
                                            <p:strVal val="#ppt_x"/>
                                          </p:val>
                                        </p:tav>
                                      </p:tavLst>
                                    </p:anim>
                                    <p:anim calcmode="lin" valueType="num">
                                      <p:cBhvr>
                                        <p:cTn id="9" dur="2000" fill="hold"/>
                                        <p:tgtEl>
                                          <p:spTgt spid="3">
                                            <p:bg/>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anim calcmode="lin" valueType="num">
                                      <p:cBhvr>
                                        <p:cTn id="2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anim calcmode="lin" valueType="num">
                                      <p:cBhvr>
                                        <p:cTn id="3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bg/>
                                          </p:spTgt>
                                        </p:tgtEl>
                                        <p:attrNameLst>
                                          <p:attrName>style.visibility</p:attrName>
                                        </p:attrNameLst>
                                      </p:cBhvr>
                                      <p:to>
                                        <p:strVal val="visible"/>
                                      </p:to>
                                    </p:set>
                                    <p:animEffect transition="in" filter="fade">
                                      <p:cBhvr>
                                        <p:cTn id="38" dur="2000"/>
                                        <p:tgtEl>
                                          <p:spTgt spid="4">
                                            <p:bg/>
                                          </p:spTgt>
                                        </p:tgtEl>
                                      </p:cBhvr>
                                    </p:animEffect>
                                    <p:anim calcmode="lin" valueType="num">
                                      <p:cBhvr>
                                        <p:cTn id="39" dur="2000" fill="hold"/>
                                        <p:tgtEl>
                                          <p:spTgt spid="4">
                                            <p:bg/>
                                          </p:spTgt>
                                        </p:tgtEl>
                                        <p:attrNameLst>
                                          <p:attrName>ppt_x</p:attrName>
                                        </p:attrNameLst>
                                      </p:cBhvr>
                                      <p:tavLst>
                                        <p:tav tm="0">
                                          <p:val>
                                            <p:strVal val="#ppt_x"/>
                                          </p:val>
                                        </p:tav>
                                        <p:tav tm="100000">
                                          <p:val>
                                            <p:strVal val="#ppt_x"/>
                                          </p:val>
                                        </p:tav>
                                      </p:tavLst>
                                    </p:anim>
                                    <p:anim calcmode="lin" valueType="num">
                                      <p:cBhvr>
                                        <p:cTn id="40" dur="2000" fill="hold"/>
                                        <p:tgtEl>
                                          <p:spTgt spid="4">
                                            <p:bg/>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fade">
                                      <p:cBhvr>
                                        <p:cTn id="44" dur="2000"/>
                                        <p:tgtEl>
                                          <p:spTgt spid="4">
                                            <p:txEl>
                                              <p:pRg st="0" end="0"/>
                                            </p:txEl>
                                          </p:spTgt>
                                        </p:tgtEl>
                                      </p:cBhvr>
                                    </p:animEffect>
                                    <p:anim calcmode="lin" valueType="num">
                                      <p:cBhvr>
                                        <p:cTn id="45"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6"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grpId="0" nodeType="after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2000"/>
                                        <p:tgtEl>
                                          <p:spTgt spid="4">
                                            <p:txEl>
                                              <p:pRg st="1" end="1"/>
                                            </p:txEl>
                                          </p:spTgt>
                                        </p:tgtEl>
                                      </p:cBhvr>
                                    </p:animEffect>
                                    <p:anim calcmode="lin" valueType="num">
                                      <p:cBhvr>
                                        <p:cTn id="51"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42" presetClass="entr" presetSubtype="0" fill="hold" grpId="0" nodeType="after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fade">
                                      <p:cBhvr>
                                        <p:cTn id="56" dur="2000"/>
                                        <p:tgtEl>
                                          <p:spTgt spid="4">
                                            <p:txEl>
                                              <p:pRg st="2" end="2"/>
                                            </p:txEl>
                                          </p:spTgt>
                                        </p:tgtEl>
                                      </p:cBhvr>
                                    </p:animEffect>
                                    <p:anim calcmode="lin" valueType="num">
                                      <p:cBhvr>
                                        <p:cTn id="57"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8"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59" fill="hold">
                            <p:stCondLst>
                              <p:cond delay="8000"/>
                            </p:stCondLst>
                            <p:childTnLst>
                              <p:par>
                                <p:cTn id="60" presetID="42" presetClass="entr" presetSubtype="0" fill="hold" grpId="0" nodeType="after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Effect transition="in" filter="fade">
                                      <p:cBhvr>
                                        <p:cTn id="62" dur="2000"/>
                                        <p:tgtEl>
                                          <p:spTgt spid="4">
                                            <p:txEl>
                                              <p:pRg st="3" end="3"/>
                                            </p:txEl>
                                          </p:spTgt>
                                        </p:tgtEl>
                                      </p:cBhvr>
                                    </p:animEffect>
                                    <p:anim calcmode="lin" valueType="num">
                                      <p:cBhvr>
                                        <p:cTn id="63"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4"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Laws Against Big Business</a:t>
            </a:r>
            <a:endParaRPr lang="en-US" dirty="0"/>
          </a:p>
        </p:txBody>
      </p:sp>
      <p:sp>
        <p:nvSpPr>
          <p:cNvPr id="3" name="Content Placeholder 2"/>
          <p:cNvSpPr>
            <a:spLocks noGrp="1"/>
          </p:cNvSpPr>
          <p:nvPr>
            <p:ph idx="1"/>
          </p:nvPr>
        </p:nvSpPr>
        <p:spPr>
          <a:xfrm>
            <a:off x="228600" y="1295400"/>
            <a:ext cx="8534400" cy="5257800"/>
          </a:xfrm>
        </p:spPr>
        <p:txBody>
          <a:bodyPr>
            <a:normAutofit/>
          </a:bodyPr>
          <a:lstStyle/>
          <a:p>
            <a:r>
              <a:rPr lang="en-US" sz="2600" dirty="0" smtClean="0"/>
              <a:t>At first, the government did little to regulate big business.</a:t>
            </a:r>
          </a:p>
          <a:p>
            <a:r>
              <a:rPr lang="en-US" sz="2600" dirty="0" smtClean="0"/>
              <a:t>Government and business leaders believed in </a:t>
            </a:r>
            <a:r>
              <a:rPr lang="en-US" sz="2600" b="1" i="1" dirty="0" smtClean="0">
                <a:solidFill>
                  <a:srgbClr val="FF0000"/>
                </a:solidFill>
              </a:rPr>
              <a:t>laissez-faire</a:t>
            </a:r>
          </a:p>
          <a:p>
            <a:pPr marL="0" indent="0" algn="ctr">
              <a:buNone/>
            </a:pPr>
            <a:r>
              <a:rPr lang="en-US" sz="2600" dirty="0" smtClean="0">
                <a:solidFill>
                  <a:srgbClr val="FF0000"/>
                </a:solidFill>
              </a:rPr>
              <a:t>– the theory that government should not interfere in the operations of the free market</a:t>
            </a:r>
            <a:r>
              <a:rPr lang="en-US" sz="2600" dirty="0" smtClean="0"/>
              <a:t>.</a:t>
            </a:r>
          </a:p>
          <a:p>
            <a:r>
              <a:rPr lang="en-US" sz="2600" dirty="0" smtClean="0"/>
              <a:t>Government did have some involvement in business, such as patent laws, enforcing contracts, laws protecting property, and tariffs to help American manufacturers.</a:t>
            </a:r>
          </a:p>
          <a:p>
            <a:r>
              <a:rPr lang="en-US" sz="2600" dirty="0" smtClean="0"/>
              <a:t>Some of the anti-competitive practices of big business soon became so oblivious that reformers started calling for government intervention to remedy the problems.</a:t>
            </a:r>
          </a:p>
          <a:p>
            <a:endParaRPr lang="en-US" sz="2600" dirty="0"/>
          </a:p>
        </p:txBody>
      </p:sp>
    </p:spTree>
    <p:extLst>
      <p:ext uri="{BB962C8B-B14F-4D97-AF65-F5344CB8AC3E}">
        <p14:creationId xmlns:p14="http://schemas.microsoft.com/office/powerpoint/2010/main" val="34000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92162"/>
          </a:xfrm>
        </p:spPr>
        <p:txBody>
          <a:bodyPr>
            <a:normAutofit fontScale="90000"/>
          </a:bodyPr>
          <a:lstStyle/>
          <a:p>
            <a:r>
              <a:rPr lang="en-US" dirty="0" smtClean="0"/>
              <a:t>Laws Against Anti-Competitive Practices</a:t>
            </a:r>
            <a:endParaRPr lang="en-US" dirty="0"/>
          </a:p>
        </p:txBody>
      </p:sp>
      <p:sp>
        <p:nvSpPr>
          <p:cNvPr id="3" name="Content Placeholder 2"/>
          <p:cNvSpPr>
            <a:spLocks noGrp="1"/>
          </p:cNvSpPr>
          <p:nvPr>
            <p:ph idx="1"/>
          </p:nvPr>
        </p:nvSpPr>
        <p:spPr>
          <a:xfrm>
            <a:off x="0" y="914400"/>
            <a:ext cx="6172200" cy="5029200"/>
          </a:xfrm>
        </p:spPr>
        <p:txBody>
          <a:bodyPr>
            <a:normAutofit lnSpcReduction="10000"/>
          </a:bodyPr>
          <a:lstStyle/>
          <a:p>
            <a:pPr marL="0" indent="0" algn="ctr">
              <a:buNone/>
            </a:pPr>
            <a:r>
              <a:rPr lang="en-US" sz="2600" b="1" dirty="0" smtClean="0">
                <a:solidFill>
                  <a:srgbClr val="FF0000"/>
                </a:solidFill>
              </a:rPr>
              <a:t>Interstate Commerce Act (1887) </a:t>
            </a:r>
            <a:endParaRPr lang="en-US" sz="2600" b="1" dirty="0" smtClean="0"/>
          </a:p>
          <a:p>
            <a:r>
              <a:rPr lang="en-US" sz="2600" dirty="0" smtClean="0"/>
              <a:t>Railroads often charged small farmers more to ship goods than they did large companies.</a:t>
            </a:r>
          </a:p>
          <a:p>
            <a:r>
              <a:rPr lang="en-US" sz="2600" dirty="0" smtClean="0"/>
              <a:t>States passed laws to stop this, but the Supreme Court ruled these laws were unconstitutional.</a:t>
            </a:r>
          </a:p>
          <a:p>
            <a:r>
              <a:rPr lang="en-US" sz="2600" dirty="0" smtClean="0"/>
              <a:t>Congress finally passed the Interstate Commerce Act that prohibited unfair practices by the railroads.</a:t>
            </a:r>
          </a:p>
          <a:p>
            <a:r>
              <a:rPr lang="en-US" sz="2600" dirty="0" smtClean="0"/>
              <a:t>The </a:t>
            </a:r>
            <a:r>
              <a:rPr lang="en-US" sz="2600" b="1" u="sng" dirty="0" smtClean="0">
                <a:solidFill>
                  <a:srgbClr val="FF0000"/>
                </a:solidFill>
              </a:rPr>
              <a:t>Interstate Commerce Commission </a:t>
            </a:r>
            <a:r>
              <a:rPr lang="en-US" sz="2600" dirty="0" smtClean="0"/>
              <a:t>was created to enforce these laws.</a:t>
            </a:r>
          </a:p>
        </p:txBody>
      </p:sp>
      <p:sp>
        <p:nvSpPr>
          <p:cNvPr id="5" name="TextBox 4"/>
          <p:cNvSpPr txBox="1"/>
          <p:nvPr/>
        </p:nvSpPr>
        <p:spPr>
          <a:xfrm>
            <a:off x="762000" y="5839477"/>
            <a:ext cx="8077200" cy="861774"/>
          </a:xfrm>
          <a:prstGeom prst="rect">
            <a:avLst/>
          </a:prstGeom>
          <a:noFill/>
        </p:spPr>
        <p:txBody>
          <a:bodyPr wrap="square" rtlCol="0">
            <a:spAutoFit/>
          </a:bodyPr>
          <a:lstStyle/>
          <a:p>
            <a:r>
              <a:rPr lang="en-US" sz="3200" b="1" dirty="0">
                <a:solidFill>
                  <a:srgbClr val="FF0000"/>
                </a:solidFill>
              </a:rPr>
              <a:t>First time Congress had regulated big business</a:t>
            </a:r>
            <a:r>
              <a:rPr lang="en-US" b="1" dirty="0">
                <a:solidFill>
                  <a:srgbClr val="FF0000"/>
                </a:solidFill>
              </a:rPr>
              <a:t>.</a:t>
            </a:r>
          </a:p>
          <a:p>
            <a:endParaRPr lang="en-US" dirty="0"/>
          </a:p>
        </p:txBody>
      </p:sp>
      <p:pic>
        <p:nvPicPr>
          <p:cNvPr id="2052" name="Picture 4" descr="http://upload.wikimedia.org/wikipedia/commons/thumb/d/d4/US-InterstateCommerceCommission-Seal.png/200px-US-InterstateCommerceCommission-Se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050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par>
                          <p:cTn id="13" fill="hold">
                            <p:stCondLst>
                              <p:cond delay="3000"/>
                            </p:stCondLst>
                            <p:childTnLst>
                              <p:par>
                                <p:cTn id="14" presetID="22" presetClass="entr" presetSubtype="1" fill="hold" nodeType="afterEffect">
                                  <p:stCondLst>
                                    <p:cond delay="5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up)">
                                      <p:cBhvr>
                                        <p:cTn id="16" dur="2000"/>
                                        <p:tgtEl>
                                          <p:spTgt spid="3">
                                            <p:txEl>
                                              <p:pRg st="2" end="2"/>
                                            </p:txEl>
                                          </p:spTgt>
                                        </p:tgtEl>
                                      </p:cBhvr>
                                    </p:animEffect>
                                  </p:childTnLst>
                                </p:cTn>
                              </p:par>
                            </p:childTnLst>
                          </p:cTn>
                        </p:par>
                        <p:par>
                          <p:cTn id="17" fill="hold">
                            <p:stCondLst>
                              <p:cond delay="5500"/>
                            </p:stCondLst>
                            <p:childTnLst>
                              <p:par>
                                <p:cTn id="18" presetID="22" presetClass="entr" presetSubtype="1" fill="hold" nodeType="afterEffect">
                                  <p:stCondLst>
                                    <p:cond delay="50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2000"/>
                                        <p:tgtEl>
                                          <p:spTgt spid="3">
                                            <p:txEl>
                                              <p:pRg st="3" end="3"/>
                                            </p:txEl>
                                          </p:spTgt>
                                        </p:tgtEl>
                                      </p:cBhvr>
                                    </p:animEffect>
                                  </p:childTnLst>
                                </p:cTn>
                              </p:par>
                            </p:childTnLst>
                          </p:cTn>
                        </p:par>
                        <p:par>
                          <p:cTn id="21" fill="hold">
                            <p:stCondLst>
                              <p:cond delay="8000"/>
                            </p:stCondLst>
                            <p:childTnLst>
                              <p:par>
                                <p:cTn id="22" presetID="22" presetClass="entr" presetSubtype="1" fill="hold" nodeType="afterEffect">
                                  <p:stCondLst>
                                    <p:cond delay="5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up)">
                                      <p:cBhvr>
                                        <p:cTn id="24" dur="2000"/>
                                        <p:tgtEl>
                                          <p:spTgt spid="3">
                                            <p:txEl>
                                              <p:pRg st="4" end="4"/>
                                            </p:txEl>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down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4116778" cy="5273040"/>
          </a:xfrm>
        </p:spPr>
        <p:txBody>
          <a:bodyPr>
            <a:normAutofit/>
          </a:bodyPr>
          <a:lstStyle/>
          <a:p>
            <a:r>
              <a:rPr lang="en-US" sz="2400" dirty="0" smtClean="0"/>
              <a:t>Teddy Roosevelt is carrying a club saying “Greater Railroad Regulation”.</a:t>
            </a:r>
          </a:p>
          <a:p>
            <a:r>
              <a:rPr lang="en-US" sz="2400" dirty="0" smtClean="0"/>
              <a:t>Roosevelt felt there were ‘good’ trusts (those that didn’t harm the publics interests) and ‘bad’ trusts (those that created monopolies) and it was the governments responsibility to stop the bad trusts.</a:t>
            </a:r>
          </a:p>
          <a:p>
            <a:r>
              <a:rPr lang="en-US" sz="2400" dirty="0" smtClean="0"/>
              <a:t>TR became known as the ‘Trust-busting’ president.</a:t>
            </a:r>
            <a:endParaRPr lang="en-US" sz="2400" dirty="0"/>
          </a:p>
        </p:txBody>
      </p:sp>
      <p:pic>
        <p:nvPicPr>
          <p:cNvPr id="1026" name="Picture 2" descr="http://deardanaa.weebly.com/uploads/1/6/5/6/16560140/466284845.gif?399"/>
          <p:cNvPicPr>
            <a:picLocks noChangeAspect="1" noChangeArrowheads="1"/>
          </p:cNvPicPr>
          <p:nvPr/>
        </p:nvPicPr>
        <p:blipFill rotWithShape="1">
          <a:blip r:embed="rId2">
            <a:extLst>
              <a:ext uri="{28A0092B-C50C-407E-A947-70E740481C1C}">
                <a14:useLocalDpi xmlns:a14="http://schemas.microsoft.com/office/drawing/2010/main" val="0"/>
              </a:ext>
            </a:extLst>
          </a:blip>
          <a:srcRect l="4059" t="1477" r="2481" b="930"/>
          <a:stretch/>
        </p:blipFill>
        <p:spPr bwMode="auto">
          <a:xfrm>
            <a:off x="4391933" y="1371600"/>
            <a:ext cx="4720399" cy="5105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274638"/>
            <a:ext cx="8229600" cy="792162"/>
          </a:xfrm>
        </p:spPr>
        <p:txBody>
          <a:bodyPr/>
          <a:lstStyle/>
          <a:p>
            <a:r>
              <a:rPr lang="en-US" dirty="0" smtClean="0"/>
              <a:t>Laws Against Big Business</a:t>
            </a:r>
            <a:endParaRPr lang="en-US" dirty="0"/>
          </a:p>
        </p:txBody>
      </p:sp>
    </p:spTree>
    <p:extLst>
      <p:ext uri="{BB962C8B-B14F-4D97-AF65-F5344CB8AC3E}">
        <p14:creationId xmlns:p14="http://schemas.microsoft.com/office/powerpoint/2010/main" val="11688146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990600"/>
            <a:ext cx="3352800" cy="5135563"/>
          </a:xfrm>
        </p:spPr>
        <p:txBody>
          <a:bodyPr>
            <a:normAutofit/>
          </a:bodyPr>
          <a:lstStyle/>
          <a:p>
            <a:r>
              <a:rPr lang="en-US" sz="2400" dirty="0" smtClean="0"/>
              <a:t>The railroad trains are labeled with words like : ‘bribery’, extortion, and lack of competition’.</a:t>
            </a:r>
          </a:p>
          <a:p>
            <a:r>
              <a:rPr lang="en-US" sz="2400" dirty="0" smtClean="0"/>
              <a:t>This was to show that the railroads took advantage of the average American, particularly the small farmers.</a:t>
            </a:r>
            <a:endParaRPr lang="en-US" sz="2400" dirty="0"/>
          </a:p>
        </p:txBody>
      </p:sp>
      <p:pic>
        <p:nvPicPr>
          <p:cNvPr id="4" name="Picture 2" descr="http://sophia.smith.edu/~maldrich/xsource%20images/topics/Farmers/1873GraphicSept16.jpg"/>
          <p:cNvPicPr>
            <a:picLocks noChangeAspect="1" noChangeArrowheads="1"/>
          </p:cNvPicPr>
          <p:nvPr/>
        </p:nvPicPr>
        <p:blipFill rotWithShape="1">
          <a:blip r:embed="rId2">
            <a:extLst>
              <a:ext uri="{28A0092B-C50C-407E-A947-70E740481C1C}">
                <a14:useLocalDpi xmlns:a14="http://schemas.microsoft.com/office/drawing/2010/main" val="0"/>
              </a:ext>
            </a:extLst>
          </a:blip>
          <a:srcRect t="-525" r="1818" b="-1719"/>
          <a:stretch/>
        </p:blipFill>
        <p:spPr bwMode="auto">
          <a:xfrm>
            <a:off x="152400" y="254000"/>
            <a:ext cx="5486400" cy="66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66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par>
                          <p:cTn id="13" fill="hold">
                            <p:stCondLst>
                              <p:cond delay="1000"/>
                            </p:stCondLst>
                            <p:childTnLst>
                              <p:par>
                                <p:cTn id="14" presetID="22" presetClass="entr" presetSubtype="1" fill="hold" nodeType="afterEffect">
                                  <p:stCondLst>
                                    <p:cond delay="15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Technological Innovations</a:t>
            </a:r>
          </a:p>
        </p:txBody>
      </p:sp>
      <p:sp>
        <p:nvSpPr>
          <p:cNvPr id="3" name="Content Placeholder 2"/>
          <p:cNvSpPr>
            <a:spLocks noGrp="1"/>
          </p:cNvSpPr>
          <p:nvPr>
            <p:ph idx="1"/>
          </p:nvPr>
        </p:nvSpPr>
        <p:spPr>
          <a:xfrm>
            <a:off x="228600" y="1219200"/>
            <a:ext cx="8153399" cy="2735942"/>
          </a:xfrm>
        </p:spPr>
        <p:txBody>
          <a:bodyPr>
            <a:normAutofit/>
          </a:bodyPr>
          <a:lstStyle/>
          <a:p>
            <a:r>
              <a:rPr lang="en-US" sz="2600" dirty="0" smtClean="0"/>
              <a:t>After the Civil War</a:t>
            </a:r>
            <a:r>
              <a:rPr lang="en-US" sz="2600" dirty="0"/>
              <a:t>, human and animal strength </a:t>
            </a:r>
            <a:r>
              <a:rPr lang="en-US" sz="2600" dirty="0" smtClean="0"/>
              <a:t>were replaced by steam and electricity.</a:t>
            </a:r>
          </a:p>
          <a:p>
            <a:r>
              <a:rPr lang="en-US" sz="2600" dirty="0" smtClean="0"/>
              <a:t>Steam engines, powered by burning coal to heat water, drove the textile mills, factories, and trains.</a:t>
            </a:r>
          </a:p>
          <a:p>
            <a:r>
              <a:rPr lang="en-US" sz="2600" dirty="0"/>
              <a:t>During the late 1800s the center of coal mining was in the Appalachian Mountains of western </a:t>
            </a:r>
            <a:r>
              <a:rPr lang="en-US" sz="2600" dirty="0" smtClean="0"/>
              <a:t>Pennsylvania</a:t>
            </a:r>
            <a:r>
              <a:rPr lang="en-US" sz="2600" dirty="0"/>
              <a:t>.</a:t>
            </a:r>
            <a:r>
              <a:rPr lang="en-US" sz="2600" dirty="0" smtClean="0"/>
              <a:t> </a:t>
            </a:r>
          </a:p>
        </p:txBody>
      </p:sp>
      <p:pic>
        <p:nvPicPr>
          <p:cNvPr id="1026" name="Picture 2" descr="F:\05 Gilded Age\animal and man streng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969641"/>
            <a:ext cx="3810000" cy="274253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classes.bus.oregonstate.edu/BA302/Cabak/images/factory_scen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062649"/>
            <a:ext cx="3810000" cy="264952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t2.gstatic.com/images?q=tbn:ANd9GcTHT-gjodaTf4DJcxNf8MC6yHBQaQEZoAvu4IdRRMCgG-JuY2g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2743199"/>
            <a:ext cx="925057" cy="117607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05 Gilded Age\Train_animated.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49128" y="1343592"/>
            <a:ext cx="1594872" cy="82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additive="base">
                                        <p:cTn id="19" dur="500" fill="hold"/>
                                        <p:tgtEl>
                                          <p:spTgt spid="1035"/>
                                        </p:tgtEl>
                                        <p:attrNameLst>
                                          <p:attrName>ppt_x</p:attrName>
                                        </p:attrNameLst>
                                      </p:cBhvr>
                                      <p:tavLst>
                                        <p:tav tm="0">
                                          <p:val>
                                            <p:strVal val="1+#ppt_w/2"/>
                                          </p:val>
                                        </p:tav>
                                        <p:tav tm="100000">
                                          <p:val>
                                            <p:strVal val="#ppt_x"/>
                                          </p:val>
                                        </p:tav>
                                      </p:tavLst>
                                    </p:anim>
                                    <p:anim calcmode="lin" valueType="num">
                                      <p:cBhvr additive="base">
                                        <p:cTn id="20" dur="500" fill="hold"/>
                                        <p:tgtEl>
                                          <p:spTgt spid="1035"/>
                                        </p:tgtEl>
                                        <p:attrNameLst>
                                          <p:attrName>ppt_y</p:attrName>
                                        </p:attrNameLst>
                                      </p:cBhvr>
                                      <p:tavLst>
                                        <p:tav tm="0">
                                          <p:val>
                                            <p:strVal val="#ppt_y"/>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down)">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linds(horizontal)">
                                      <p:cBhvr>
                                        <p:cTn id="28" dur="500"/>
                                        <p:tgtEl>
                                          <p:spTgt spid="3">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wipe(down)">
                                      <p:cBhvr>
                                        <p:cTn id="3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792162"/>
          </a:xfrm>
        </p:spPr>
        <p:txBody>
          <a:bodyPr>
            <a:normAutofit fontScale="90000"/>
          </a:bodyPr>
          <a:lstStyle/>
          <a:p>
            <a:r>
              <a:rPr lang="en-US" dirty="0"/>
              <a:t>Laws Against Anti-Competitive Practices</a:t>
            </a:r>
          </a:p>
        </p:txBody>
      </p:sp>
      <p:sp>
        <p:nvSpPr>
          <p:cNvPr id="3" name="Content Placeholder 2"/>
          <p:cNvSpPr>
            <a:spLocks noGrp="1"/>
          </p:cNvSpPr>
          <p:nvPr>
            <p:ph idx="1"/>
          </p:nvPr>
        </p:nvSpPr>
        <p:spPr>
          <a:xfrm>
            <a:off x="0" y="1295400"/>
            <a:ext cx="5334000" cy="5257800"/>
          </a:xfrm>
        </p:spPr>
        <p:txBody>
          <a:bodyPr>
            <a:normAutofit/>
          </a:bodyPr>
          <a:lstStyle/>
          <a:p>
            <a:pPr marL="0" indent="0" algn="ctr">
              <a:buNone/>
            </a:pPr>
            <a:r>
              <a:rPr lang="en-US" sz="2600" b="1" dirty="0" smtClean="0">
                <a:solidFill>
                  <a:srgbClr val="FF0000"/>
                </a:solidFill>
              </a:rPr>
              <a:t>Sherman Anti-Trust Act (1890)</a:t>
            </a:r>
          </a:p>
          <a:p>
            <a:r>
              <a:rPr lang="en-US" sz="2600" dirty="0" smtClean="0"/>
              <a:t>Federal law </a:t>
            </a:r>
            <a:r>
              <a:rPr lang="en-US" sz="2600" dirty="0" smtClean="0">
                <a:solidFill>
                  <a:srgbClr val="FF0000"/>
                </a:solidFill>
              </a:rPr>
              <a:t>aimed at stopping </a:t>
            </a:r>
            <a:r>
              <a:rPr lang="en-US" sz="2600" u="sng" dirty="0" smtClean="0">
                <a:solidFill>
                  <a:srgbClr val="FF0000"/>
                </a:solidFill>
              </a:rPr>
              <a:t>monopolies</a:t>
            </a:r>
            <a:r>
              <a:rPr lang="en-US" sz="2600" dirty="0" smtClean="0">
                <a:solidFill>
                  <a:srgbClr val="FF0000"/>
                </a:solidFill>
              </a:rPr>
              <a:t> </a:t>
            </a:r>
            <a:r>
              <a:rPr lang="en-US" sz="2600" dirty="0" smtClean="0"/>
              <a:t>and</a:t>
            </a:r>
            <a:r>
              <a:rPr lang="en-US" sz="2600" dirty="0" smtClean="0">
                <a:solidFill>
                  <a:srgbClr val="FF0000"/>
                </a:solidFill>
              </a:rPr>
              <a:t> </a:t>
            </a:r>
            <a:r>
              <a:rPr lang="en-US" sz="2600" u="sng" dirty="0" smtClean="0">
                <a:solidFill>
                  <a:srgbClr val="FF0000"/>
                </a:solidFill>
              </a:rPr>
              <a:t>trusts</a:t>
            </a:r>
            <a:r>
              <a:rPr lang="en-US" sz="2600" dirty="0" smtClean="0">
                <a:solidFill>
                  <a:srgbClr val="FF0000"/>
                </a:solidFill>
              </a:rPr>
              <a:t> </a:t>
            </a:r>
            <a:r>
              <a:rPr lang="en-US" sz="2600" dirty="0" smtClean="0"/>
              <a:t>from engaging in unfair practices.</a:t>
            </a:r>
          </a:p>
          <a:p>
            <a:r>
              <a:rPr lang="en-US" sz="2600" dirty="0" smtClean="0"/>
              <a:t>Attempted to prevent unfair competitive advantages.</a:t>
            </a:r>
          </a:p>
          <a:p>
            <a:r>
              <a:rPr lang="en-US" sz="2600" dirty="0" smtClean="0"/>
              <a:t>Act marked a significant change in the attitude of government about the abuses of big business.</a:t>
            </a:r>
          </a:p>
          <a:p>
            <a:r>
              <a:rPr lang="en-US" sz="2600" dirty="0" smtClean="0">
                <a:solidFill>
                  <a:srgbClr val="FF0000"/>
                </a:solidFill>
              </a:rPr>
              <a:t>Standard Oil </a:t>
            </a:r>
            <a:r>
              <a:rPr lang="en-US" sz="2600" dirty="0" smtClean="0"/>
              <a:t>was the 1st monopoly the government attempted to stop.</a:t>
            </a:r>
            <a:endParaRPr lang="en-US" sz="2600" dirty="0"/>
          </a:p>
        </p:txBody>
      </p:sp>
      <p:pic>
        <p:nvPicPr>
          <p:cNvPr id="3074" name="Picture 2" descr="http://mrshively.pbworks.com/f/antitrust%20a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47800"/>
            <a:ext cx="3438144" cy="4876800"/>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6" presetClass="entr" presetSubtype="0" fill="hold" nodeType="withEffect">
                                  <p:stCondLst>
                                    <p:cond delay="100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80">
                                          <p:stCondLst>
                                            <p:cond delay="0"/>
                                          </p:stCondLst>
                                        </p:cTn>
                                        <p:tgtEl>
                                          <p:spTgt spid="3074"/>
                                        </p:tgtEl>
                                      </p:cBhvr>
                                    </p:animEffect>
                                    <p:anim calcmode="lin" valueType="num">
                                      <p:cBhvr>
                                        <p:cTn id="1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1" dur="26">
                                          <p:stCondLst>
                                            <p:cond delay="650"/>
                                          </p:stCondLst>
                                        </p:cTn>
                                        <p:tgtEl>
                                          <p:spTgt spid="3074"/>
                                        </p:tgtEl>
                                      </p:cBhvr>
                                      <p:to x="100000" y="60000"/>
                                    </p:animScale>
                                    <p:animScale>
                                      <p:cBhvr>
                                        <p:cTn id="22" dur="166" decel="50000">
                                          <p:stCondLst>
                                            <p:cond delay="676"/>
                                          </p:stCondLst>
                                        </p:cTn>
                                        <p:tgtEl>
                                          <p:spTgt spid="3074"/>
                                        </p:tgtEl>
                                      </p:cBhvr>
                                      <p:to x="100000" y="100000"/>
                                    </p:animScale>
                                    <p:animScale>
                                      <p:cBhvr>
                                        <p:cTn id="23" dur="26">
                                          <p:stCondLst>
                                            <p:cond delay="1312"/>
                                          </p:stCondLst>
                                        </p:cTn>
                                        <p:tgtEl>
                                          <p:spTgt spid="3074"/>
                                        </p:tgtEl>
                                      </p:cBhvr>
                                      <p:to x="100000" y="80000"/>
                                    </p:animScale>
                                    <p:animScale>
                                      <p:cBhvr>
                                        <p:cTn id="24" dur="166" decel="50000">
                                          <p:stCondLst>
                                            <p:cond delay="1338"/>
                                          </p:stCondLst>
                                        </p:cTn>
                                        <p:tgtEl>
                                          <p:spTgt spid="3074"/>
                                        </p:tgtEl>
                                      </p:cBhvr>
                                      <p:to x="100000" y="100000"/>
                                    </p:animScale>
                                    <p:animScale>
                                      <p:cBhvr>
                                        <p:cTn id="25" dur="26">
                                          <p:stCondLst>
                                            <p:cond delay="1642"/>
                                          </p:stCondLst>
                                        </p:cTn>
                                        <p:tgtEl>
                                          <p:spTgt spid="3074"/>
                                        </p:tgtEl>
                                      </p:cBhvr>
                                      <p:to x="100000" y="90000"/>
                                    </p:animScale>
                                    <p:animScale>
                                      <p:cBhvr>
                                        <p:cTn id="26" dur="166" decel="50000">
                                          <p:stCondLst>
                                            <p:cond delay="1668"/>
                                          </p:stCondLst>
                                        </p:cTn>
                                        <p:tgtEl>
                                          <p:spTgt spid="3074"/>
                                        </p:tgtEl>
                                      </p:cBhvr>
                                      <p:to x="100000" y="100000"/>
                                    </p:animScale>
                                    <p:animScale>
                                      <p:cBhvr>
                                        <p:cTn id="27" dur="26">
                                          <p:stCondLst>
                                            <p:cond delay="1808"/>
                                          </p:stCondLst>
                                        </p:cTn>
                                        <p:tgtEl>
                                          <p:spTgt spid="3074"/>
                                        </p:tgtEl>
                                      </p:cBhvr>
                                      <p:to x="100000" y="95000"/>
                                    </p:animScale>
                                    <p:animScale>
                                      <p:cBhvr>
                                        <p:cTn id="28" dur="166" decel="50000">
                                          <p:stCondLst>
                                            <p:cond delay="1834"/>
                                          </p:stCondLst>
                                        </p:cTn>
                                        <p:tgtEl>
                                          <p:spTgt spid="3074"/>
                                        </p:tgtEl>
                                      </p:cBhvr>
                                      <p:to x="100000" y="100000"/>
                                    </p:animScale>
                                  </p:childTnLst>
                                </p:cTn>
                              </p:par>
                            </p:childTnLst>
                          </p:cTn>
                        </p:par>
                        <p:par>
                          <p:cTn id="29" fill="hold">
                            <p:stCondLst>
                              <p:cond delay="3500"/>
                            </p:stCondLst>
                            <p:childTnLst>
                              <p:par>
                                <p:cTn id="30" presetID="22" presetClass="entr" presetSubtype="8" fill="hold" nodeType="afterEffect">
                                  <p:stCondLst>
                                    <p:cond delay="150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1000"/>
                                        <p:tgtEl>
                                          <p:spTgt spid="3">
                                            <p:txEl>
                                              <p:pRg st="2" end="2"/>
                                            </p:txEl>
                                          </p:spTgt>
                                        </p:tgtEl>
                                      </p:cBhvr>
                                    </p:animEffect>
                                  </p:childTnLst>
                                </p:cTn>
                              </p:par>
                            </p:childTnLst>
                          </p:cTn>
                        </p:par>
                        <p:par>
                          <p:cTn id="33" fill="hold">
                            <p:stCondLst>
                              <p:cond delay="6000"/>
                            </p:stCondLst>
                            <p:childTnLst>
                              <p:par>
                                <p:cTn id="34" presetID="22" presetClass="entr" presetSubtype="8" fill="hold" nodeType="afterEffect">
                                  <p:stCondLst>
                                    <p:cond delay="150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1000"/>
                                        <p:tgtEl>
                                          <p:spTgt spid="3">
                                            <p:txEl>
                                              <p:pRg st="3" end="3"/>
                                            </p:txEl>
                                          </p:spTgt>
                                        </p:tgtEl>
                                      </p:cBhvr>
                                    </p:animEffect>
                                  </p:childTnLst>
                                </p:cTn>
                              </p:par>
                            </p:childTnLst>
                          </p:cTn>
                        </p:par>
                        <p:par>
                          <p:cTn id="37" fill="hold">
                            <p:stCondLst>
                              <p:cond delay="8500"/>
                            </p:stCondLst>
                            <p:childTnLst>
                              <p:par>
                                <p:cTn id="38" presetID="22" presetClass="entr" presetSubtype="8" fill="hold" nodeType="afterEffect">
                                  <p:stCondLst>
                                    <p:cond delay="150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left)">
                                      <p:cBhvr>
                                        <p:cTn id="4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Kid lab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8991600" cy="6743700"/>
          </a:xfrm>
          <a:prstGeom prst="rect">
            <a:avLst/>
          </a:prstGeom>
          <a:noFill/>
          <a:extLst>
            <a:ext uri="{909E8E84-426E-40DD-AFC4-6F175D3DCCD1}">
              <a14:hiddenFill xmlns:a14="http://schemas.microsoft.com/office/drawing/2010/main">
                <a:solidFill>
                  <a:srgbClr val="FFFFFF"/>
                </a:solidFill>
              </a14:hiddenFill>
            </a:ext>
          </a:extLst>
        </p:spPr>
      </p:pic>
      <p:sp>
        <p:nvSpPr>
          <p:cNvPr id="2057" name="AutoShape 9"/>
          <p:cNvSpPr>
            <a:spLocks noChangeArrowheads="1"/>
          </p:cNvSpPr>
          <p:nvPr/>
        </p:nvSpPr>
        <p:spPr bwMode="auto">
          <a:xfrm>
            <a:off x="0" y="1524000"/>
            <a:ext cx="2286000" cy="1447800"/>
          </a:xfrm>
          <a:prstGeom prst="wedgeEllipseCallout">
            <a:avLst>
              <a:gd name="adj1" fmla="val 84444"/>
              <a:gd name="adj2" fmla="val 3475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t>Hi, my name is Sally and I’m 8 years old</a:t>
            </a:r>
          </a:p>
        </p:txBody>
      </p:sp>
      <p:sp>
        <p:nvSpPr>
          <p:cNvPr id="2058" name="AutoShape 10"/>
          <p:cNvSpPr>
            <a:spLocks noChangeArrowheads="1"/>
          </p:cNvSpPr>
          <p:nvPr/>
        </p:nvSpPr>
        <p:spPr bwMode="auto">
          <a:xfrm>
            <a:off x="6934200" y="152400"/>
            <a:ext cx="2209800" cy="1524000"/>
          </a:xfrm>
          <a:prstGeom prst="wedgeEllipseCallout">
            <a:avLst>
              <a:gd name="adj1" fmla="val -91667"/>
              <a:gd name="adj2" fmla="val 13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t>My name is Lil’ Cassie and I’m not a gansta</a:t>
            </a:r>
          </a:p>
        </p:txBody>
      </p:sp>
      <p:sp>
        <p:nvSpPr>
          <p:cNvPr id="2059" name="AutoShape 11"/>
          <p:cNvSpPr>
            <a:spLocks noChangeArrowheads="1"/>
          </p:cNvSpPr>
          <p:nvPr/>
        </p:nvSpPr>
        <p:spPr bwMode="auto">
          <a:xfrm>
            <a:off x="6858000" y="1981200"/>
            <a:ext cx="2133600" cy="1504950"/>
          </a:xfrm>
          <a:prstGeom prst="wedgeEllipseCallout">
            <a:avLst>
              <a:gd name="adj1" fmla="val -91282"/>
              <a:gd name="adj2" fmla="val 105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a:t>We work in a sweatshop for almost nothing</a:t>
            </a:r>
          </a:p>
        </p:txBody>
      </p:sp>
      <p:sp>
        <p:nvSpPr>
          <p:cNvPr id="10" name="Title 1"/>
          <p:cNvSpPr txBox="1">
            <a:spLocks/>
          </p:cNvSpPr>
          <p:nvPr/>
        </p:nvSpPr>
        <p:spPr bwMode="auto">
          <a:xfrm>
            <a:off x="533400" y="5486400"/>
            <a:ext cx="8229600" cy="1143000"/>
          </a:xfrm>
          <a:prstGeom prst="rect">
            <a:avLst/>
          </a:prstGeom>
          <a:gradFill>
            <a:gsLst>
              <a:gs pos="0">
                <a:schemeClr val="accent1">
                  <a:shade val="30000"/>
                  <a:satMod val="115000"/>
                </a:schemeClr>
              </a:gs>
              <a:gs pos="24000">
                <a:schemeClr val="accent1">
                  <a:shade val="67500"/>
                  <a:satMod val="115000"/>
                </a:schemeClr>
              </a:gs>
              <a:gs pos="100000">
                <a:schemeClr val="accent1">
                  <a:shade val="100000"/>
                  <a:satMod val="115000"/>
                </a:schemeClr>
              </a:gs>
            </a:gsLst>
            <a:lin ang="5400000" scaled="0"/>
          </a:gradFill>
          <a:ln>
            <a:noFill/>
          </a:ln>
          <a:effectLs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b="1" dirty="0" smtClean="0">
                <a:solidFill>
                  <a:srgbClr val="FF0000"/>
                </a:solidFill>
              </a:rPr>
              <a:t>Factory Working Conditions</a:t>
            </a:r>
            <a:endParaRPr lang="en-US" b="1" dirty="0">
              <a:solidFill>
                <a:srgbClr val="FF0000"/>
              </a:solidFill>
            </a:endParaRPr>
          </a:p>
        </p:txBody>
      </p:sp>
      <p:sp>
        <p:nvSpPr>
          <p:cNvPr id="11" name="AutoShape 9"/>
          <p:cNvSpPr>
            <a:spLocks noChangeArrowheads="1"/>
          </p:cNvSpPr>
          <p:nvPr/>
        </p:nvSpPr>
        <p:spPr bwMode="auto">
          <a:xfrm>
            <a:off x="525379" y="3072062"/>
            <a:ext cx="2286000" cy="1957137"/>
          </a:xfrm>
          <a:prstGeom prst="wedgeEllipseCallout">
            <a:avLst>
              <a:gd name="adj1" fmla="val 63391"/>
              <a:gd name="adj2" fmla="val -5868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smtClean="0"/>
              <a:t>These are some images of what it was like to work in a factory</a:t>
            </a:r>
            <a:endParaRPr lang="en-US" dirty="0"/>
          </a:p>
        </p:txBody>
      </p:sp>
    </p:spTree>
    <p:extLst>
      <p:ext uri="{BB962C8B-B14F-4D97-AF65-F5344CB8AC3E}">
        <p14:creationId xmlns:p14="http://schemas.microsoft.com/office/powerpoint/2010/main" val="3274278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dissolve">
                                      <p:cBhvr>
                                        <p:cTn id="7" dur="3000"/>
                                        <p:tgtEl>
                                          <p:spTgt spid="2053"/>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057"/>
                                        </p:tgtEl>
                                        <p:attrNameLst>
                                          <p:attrName>style.visibility</p:attrName>
                                        </p:attrNameLst>
                                      </p:cBhvr>
                                      <p:to>
                                        <p:strVal val="visible"/>
                                      </p:to>
                                    </p:set>
                                    <p:animEffect transition="in" filter="dissolve">
                                      <p:cBhvr>
                                        <p:cTn id="16" dur="500"/>
                                        <p:tgtEl>
                                          <p:spTgt spid="2057"/>
                                        </p:tgtEl>
                                      </p:cBhvr>
                                    </p:animEffect>
                                  </p:childTnLst>
                                  <p:subTnLst>
                                    <p:set>
                                      <p:cBhvr override="childStyle">
                                        <p:cTn dur="1" fill="hold" display="0" masterRel="nextClick" afterEffect="1"/>
                                        <p:tgtEl>
                                          <p:spTgt spid="205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58"/>
                                        </p:tgtEl>
                                        <p:attrNameLst>
                                          <p:attrName>style.visibility</p:attrName>
                                        </p:attrNameLst>
                                      </p:cBhvr>
                                      <p:to>
                                        <p:strVal val="visible"/>
                                      </p:to>
                                    </p:set>
                                    <p:animEffect transition="in" filter="dissolve">
                                      <p:cBhvr>
                                        <p:cTn id="21" dur="500"/>
                                        <p:tgtEl>
                                          <p:spTgt spid="2058"/>
                                        </p:tgtEl>
                                      </p:cBhvr>
                                    </p:animEffect>
                                  </p:childTnLst>
                                  <p:subTnLst>
                                    <p:set>
                                      <p:cBhvr override="childStyle">
                                        <p:cTn dur="1" fill="hold" display="0" masterRel="nextClick" afterEffect="1"/>
                                        <p:tgtEl>
                                          <p:spTgt spid="2058"/>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059"/>
                                        </p:tgtEl>
                                        <p:attrNameLst>
                                          <p:attrName>style.visibility</p:attrName>
                                        </p:attrNameLst>
                                      </p:cBhvr>
                                      <p:to>
                                        <p:strVal val="visible"/>
                                      </p:to>
                                    </p:set>
                                    <p:animEffect transition="in" filter="dissolve">
                                      <p:cBhvr>
                                        <p:cTn id="26" dur="500"/>
                                        <p:tgtEl>
                                          <p:spTgt spid="2059"/>
                                        </p:tgtEl>
                                      </p:cBhvr>
                                    </p:animEffect>
                                  </p:childTnLst>
                                  <p:subTnLst>
                                    <p:set>
                                      <p:cBhvr override="childStyle">
                                        <p:cTn dur="1" fill="hold" display="0" masterRel="nextClick" afterEffect="1"/>
                                        <p:tgtEl>
                                          <p:spTgt spid="20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P spid="2058" grpId="0" animBg="1"/>
      <p:bldP spid="205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
            <a:ext cx="899160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5636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Conditions of Labor</a:t>
            </a:r>
            <a:endParaRPr lang="en-US" dirty="0"/>
          </a:p>
        </p:txBody>
      </p:sp>
      <p:sp>
        <p:nvSpPr>
          <p:cNvPr id="3" name="Content Placeholder 2"/>
          <p:cNvSpPr>
            <a:spLocks noGrp="1"/>
          </p:cNvSpPr>
          <p:nvPr>
            <p:ph idx="1"/>
          </p:nvPr>
        </p:nvSpPr>
        <p:spPr>
          <a:xfrm>
            <a:off x="0" y="1371600"/>
            <a:ext cx="5721786" cy="5486400"/>
          </a:xfrm>
        </p:spPr>
        <p:txBody>
          <a:bodyPr/>
          <a:lstStyle/>
          <a:p>
            <a:r>
              <a:rPr lang="en-US" sz="2600" dirty="0" smtClean="0"/>
              <a:t>As America continued its astonishing economic growth there was increasing exploitation of industrial workers.</a:t>
            </a:r>
          </a:p>
          <a:p>
            <a:r>
              <a:rPr lang="en-US" sz="2600" dirty="0" smtClean="0"/>
              <a:t>The average workday was long by today’s standards;</a:t>
            </a:r>
          </a:p>
          <a:p>
            <a:pPr lvl="1"/>
            <a:r>
              <a:rPr lang="en-US" sz="2200" dirty="0" smtClean="0"/>
              <a:t>10-14 hours a day</a:t>
            </a:r>
          </a:p>
          <a:p>
            <a:pPr lvl="1"/>
            <a:r>
              <a:rPr lang="en-US" sz="2200" dirty="0" smtClean="0"/>
              <a:t>6 days a week</a:t>
            </a:r>
          </a:p>
          <a:p>
            <a:pPr lvl="1"/>
            <a:r>
              <a:rPr lang="en-US" sz="2200" dirty="0" smtClean="0"/>
              <a:t>Wages ranged from $3 to $12 a week.</a:t>
            </a:r>
          </a:p>
          <a:p>
            <a:pPr lvl="1"/>
            <a:r>
              <a:rPr lang="en-US" sz="2200" dirty="0" smtClean="0"/>
              <a:t>Women and children were paid less.</a:t>
            </a:r>
          </a:p>
          <a:p>
            <a:pPr lvl="1"/>
            <a:r>
              <a:rPr lang="en-US" sz="2200" dirty="0" smtClean="0"/>
              <a:t>Conditions were dangerous.</a:t>
            </a:r>
          </a:p>
          <a:p>
            <a:pPr lvl="1"/>
            <a:r>
              <a:rPr lang="en-US" sz="2200" dirty="0" smtClean="0"/>
              <a:t>Diseases often spread through the workplace.</a:t>
            </a:r>
          </a:p>
          <a:p>
            <a:pPr lvl="1"/>
            <a:endParaRPr lang="en-US" sz="2200" dirty="0"/>
          </a:p>
        </p:txBody>
      </p:sp>
      <p:pic>
        <p:nvPicPr>
          <p:cNvPr id="4" name="Picture 3" descr="U:\PhoenixTeachers\Monte\A+ Pix\Industrial Revolution\factory graphic.gif"/>
          <p:cNvPicPr>
            <a:picLocks noChangeAspect="1" noChangeArrowheads="1"/>
          </p:cNvPicPr>
          <p:nvPr/>
        </p:nvPicPr>
        <p:blipFill>
          <a:blip r:embed="rId2" cstate="print"/>
          <a:srcRect/>
          <a:stretch>
            <a:fillRect/>
          </a:stretch>
        </p:blipFill>
        <p:spPr bwMode="auto">
          <a:xfrm>
            <a:off x="5721786" y="1141457"/>
            <a:ext cx="3402161" cy="2419000"/>
          </a:xfrm>
          <a:prstGeom prst="rect">
            <a:avLst/>
          </a:prstGeom>
          <a:noFill/>
        </p:spPr>
      </p:pic>
      <p:pic>
        <p:nvPicPr>
          <p:cNvPr id="5" name="Picture 6" descr="http://www.spartacus.schoolnet.co.uk/USAchild3.jpg"/>
          <p:cNvPicPr>
            <a:picLocks noChangeAspect="1" noChangeArrowheads="1"/>
          </p:cNvPicPr>
          <p:nvPr/>
        </p:nvPicPr>
        <p:blipFill>
          <a:blip r:embed="rId3" cstate="print"/>
          <a:srcRect/>
          <a:stretch>
            <a:fillRect/>
          </a:stretch>
        </p:blipFill>
        <p:spPr bwMode="auto">
          <a:xfrm>
            <a:off x="5765770" y="3678460"/>
            <a:ext cx="3225830" cy="2822603"/>
          </a:xfrm>
          <a:prstGeom prst="rect">
            <a:avLst/>
          </a:prstGeom>
          <a:noFill/>
        </p:spPr>
      </p:pic>
    </p:spTree>
    <p:extLst>
      <p:ext uri="{BB962C8B-B14F-4D97-AF65-F5344CB8AC3E}">
        <p14:creationId xmlns:p14="http://schemas.microsoft.com/office/powerpoint/2010/main" val="7771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5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8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1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par>
                          <p:cTn id="24" fill="hold">
                            <p:stCondLst>
                              <p:cond delay="14000"/>
                            </p:stCondLst>
                            <p:childTnLst>
                              <p:par>
                                <p:cTn id="25" presetID="22" presetClass="entr" presetSubtype="8"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2000"/>
                                        <p:tgtEl>
                                          <p:spTgt spid="3">
                                            <p:txEl>
                                              <p:pRg st="5" end="5"/>
                                            </p:txEl>
                                          </p:spTgt>
                                        </p:tgtEl>
                                      </p:cBhvr>
                                    </p:animEffect>
                                  </p:childTnLst>
                                </p:cTn>
                              </p:par>
                            </p:childTnLst>
                          </p:cTn>
                        </p:par>
                        <p:par>
                          <p:cTn id="28" fill="hold">
                            <p:stCondLst>
                              <p:cond delay="17000"/>
                            </p:stCondLst>
                            <p:childTnLst>
                              <p:par>
                                <p:cTn id="29" presetID="22" presetClass="entr" presetSubtype="8" fill="hold"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2000"/>
                                        <p:tgtEl>
                                          <p:spTgt spid="3">
                                            <p:txEl>
                                              <p:pRg st="6" end="6"/>
                                            </p:txEl>
                                          </p:spTgt>
                                        </p:tgtEl>
                                      </p:cBhvr>
                                    </p:animEffect>
                                  </p:childTnLst>
                                </p:cTn>
                              </p:par>
                            </p:childTnLst>
                          </p:cTn>
                        </p:par>
                        <p:par>
                          <p:cTn id="32" fill="hold">
                            <p:stCondLst>
                              <p:cond delay="20000"/>
                            </p:stCondLst>
                            <p:childTnLst>
                              <p:par>
                                <p:cTn id="33" presetID="22" presetClass="entr" presetSubtype="8" fill="hold" nodeType="afterEffect">
                                  <p:stCondLst>
                                    <p:cond delay="1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20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2.77778E-7 -4.44444E-6 L -0.26892 -0.30694 " pathEditMode="relative" rAng="0" ptsTypes="AA">
                                      <p:cBhvr>
                                        <p:cTn id="39" dur="2000" fill="hold"/>
                                        <p:tgtEl>
                                          <p:spTgt spid="5"/>
                                        </p:tgtEl>
                                        <p:attrNameLst>
                                          <p:attrName>ppt_x</p:attrName>
                                          <p:attrName>ppt_y</p:attrName>
                                        </p:attrNameLst>
                                      </p:cBhvr>
                                      <p:rCtr x="-13455" y="-15347"/>
                                    </p:animMotion>
                                  </p:childTnLst>
                                  <p:subTnLst>
                                    <p:set>
                                      <p:cBhvr override="childStyle">
                                        <p:cTn dur="1" fill="hold" display="0" masterRel="nextClick" afterEffect="1"/>
                                        <p:tgtEl>
                                          <p:spTgt spid="5"/>
                                        </p:tgtEl>
                                        <p:attrNameLst>
                                          <p:attrName>style.visibility</p:attrName>
                                        </p:attrNameLst>
                                      </p:cBhvr>
                                      <p:to>
                                        <p:strVal val="hidden"/>
                                      </p:to>
                                    </p:set>
                                  </p:subTnLst>
                                </p:cTn>
                              </p:par>
                              <p:par>
                                <p:cTn id="40" presetID="6" presetClass="emph" presetSubtype="0" fill="hold" nodeType="withEffect">
                                  <p:stCondLst>
                                    <p:cond delay="0"/>
                                  </p:stCondLst>
                                  <p:childTnLst>
                                    <p:animScale>
                                      <p:cBhvr>
                                        <p:cTn id="41" dur="2000" fill="hold"/>
                                        <p:tgtEl>
                                          <p:spTgt spid="5"/>
                                        </p:tgtEl>
                                      </p:cBhvr>
                                      <p:by x="400000" y="400000"/>
                                    </p:animScale>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4495800" cy="5257799"/>
          </a:xfrm>
        </p:spPr>
        <p:txBody>
          <a:bodyPr>
            <a:normAutofit/>
          </a:bodyPr>
          <a:lstStyle/>
          <a:p>
            <a:r>
              <a:rPr lang="en-US" sz="2800" dirty="0" smtClean="0"/>
              <a:t>As factory owners grew richer, the conditions for the new working class worsened dramatically.</a:t>
            </a:r>
          </a:p>
          <a:p>
            <a:r>
              <a:rPr lang="en-US" sz="2800" dirty="0" smtClean="0"/>
              <a:t>Early factories were appalling, unsafe places to work with no safeguards for workers.</a:t>
            </a:r>
          </a:p>
          <a:p>
            <a:r>
              <a:rPr lang="en-US" sz="2800" dirty="0" smtClean="0"/>
              <a:t>Jobs were repetitive, boring, and monotonous. </a:t>
            </a:r>
          </a:p>
        </p:txBody>
      </p:sp>
      <p:sp>
        <p:nvSpPr>
          <p:cNvPr id="2" name="Title 1"/>
          <p:cNvSpPr>
            <a:spLocks noGrp="1"/>
          </p:cNvSpPr>
          <p:nvPr>
            <p:ph type="title"/>
          </p:nvPr>
        </p:nvSpPr>
        <p:spPr>
          <a:xfrm>
            <a:off x="457200" y="274638"/>
            <a:ext cx="8229600" cy="912536"/>
          </a:xfrm>
        </p:spPr>
        <p:txBody>
          <a:bodyPr/>
          <a:lstStyle/>
          <a:p>
            <a:r>
              <a:rPr lang="en-US" dirty="0" smtClean="0"/>
              <a:t>Factory Working Conditions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87174"/>
            <a:ext cx="4267200" cy="544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4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2000"/>
                                        <p:tgtEl>
                                          <p:spTgt spid="3">
                                            <p:txEl>
                                              <p:pRg st="0" end="0"/>
                                            </p:txEl>
                                          </p:spTgt>
                                        </p:tgtEl>
                                      </p:cBhvr>
                                    </p:animEffect>
                                  </p:childTnLst>
                                </p:cTn>
                              </p:par>
                            </p:childTnLst>
                          </p:cTn>
                        </p:par>
                        <p:par>
                          <p:cTn id="13" fill="hold">
                            <p:stCondLst>
                              <p:cond delay="3500"/>
                            </p:stCondLst>
                            <p:childTnLst>
                              <p:par>
                                <p:cTn id="14" presetID="22" presetClass="entr" presetSubtype="8" fill="hold" nodeType="afterEffect">
                                  <p:stCondLst>
                                    <p:cond delay="10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2000"/>
                                        <p:tgtEl>
                                          <p:spTgt spid="3">
                                            <p:txEl>
                                              <p:pRg st="1" end="1"/>
                                            </p:txEl>
                                          </p:spTgt>
                                        </p:tgtEl>
                                      </p:cBhvr>
                                    </p:animEffect>
                                  </p:childTnLst>
                                </p:cTn>
                              </p:par>
                            </p:childTnLst>
                          </p:cTn>
                        </p:par>
                        <p:par>
                          <p:cTn id="17" fill="hold">
                            <p:stCondLst>
                              <p:cond delay="6500"/>
                            </p:stCondLst>
                            <p:childTnLst>
                              <p:par>
                                <p:cTn id="18" presetID="22" presetClass="entr" presetSubtype="8" fill="hold" nodeType="afterEffect">
                                  <p:stCondLst>
                                    <p:cond delay="10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2000"/>
                                        <p:tgtEl>
                                          <p:spTgt spid="3">
                                            <p:txEl>
                                              <p:pRg st="2" end="2"/>
                                            </p:txEl>
                                          </p:spTgt>
                                        </p:tgtEl>
                                      </p:cBhvr>
                                    </p:animEffect>
                                  </p:childTnLst>
                                </p:cTn>
                              </p:par>
                              <p:par>
                                <p:cTn id="21" presetID="6" presetClass="entr" presetSubtype="32" fill="hold" nodeType="withEffect">
                                  <p:stCondLst>
                                    <p:cond delay="100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i15.photobucket.com/albums/a391/upsidedownturtle/Photography/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86" y="0"/>
            <a:ext cx="8954814" cy="6781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4419600"/>
            <a:ext cx="6324600" cy="1754326"/>
          </a:xfrm>
          <a:prstGeom prst="rect">
            <a:avLst/>
          </a:prstGeom>
          <a:noFill/>
        </p:spPr>
        <p:txBody>
          <a:bodyPr wrap="square" rtlCol="0">
            <a:spAutoFit/>
          </a:bodyPr>
          <a:lstStyle/>
          <a:p>
            <a:r>
              <a:rPr lang="en-US" sz="3600" b="1" dirty="0" smtClean="0">
                <a:solidFill>
                  <a:srgbClr val="FFFF00"/>
                </a:solidFill>
              </a:rPr>
              <a:t>Managers like to hire children, they are cheaper to pay and argue much less</a:t>
            </a:r>
            <a:endParaRPr lang="en-US" sz="3600" b="1" dirty="0">
              <a:solidFill>
                <a:srgbClr val="FFFF00"/>
              </a:solidFill>
            </a:endParaRPr>
          </a:p>
        </p:txBody>
      </p:sp>
    </p:spTree>
    <p:extLst>
      <p:ext uri="{BB962C8B-B14F-4D97-AF65-F5344CB8AC3E}">
        <p14:creationId xmlns:p14="http://schemas.microsoft.com/office/powerpoint/2010/main" val="401464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Labor</a:t>
            </a:r>
            <a:endParaRPr lang="en-US" dirty="0"/>
          </a:p>
        </p:txBody>
      </p:sp>
      <p:sp>
        <p:nvSpPr>
          <p:cNvPr id="3" name="Content Placeholder 2"/>
          <p:cNvSpPr>
            <a:spLocks noGrp="1"/>
          </p:cNvSpPr>
          <p:nvPr>
            <p:ph idx="1"/>
          </p:nvPr>
        </p:nvSpPr>
        <p:spPr/>
        <p:txBody>
          <a:bodyPr/>
          <a:lstStyle/>
          <a:p>
            <a:endParaRPr lang="en-US"/>
          </a:p>
        </p:txBody>
      </p:sp>
      <p:pic>
        <p:nvPicPr>
          <p:cNvPr id="4" name="Picture 4" descr="http://www.pagefarm.net/wiki/images/7/71/Work.jpg"/>
          <p:cNvPicPr>
            <a:picLocks noChangeAspect="1" noChangeArrowheads="1"/>
          </p:cNvPicPr>
          <p:nvPr/>
        </p:nvPicPr>
        <p:blipFill>
          <a:blip r:embed="rId2" cstate="print"/>
          <a:srcRect/>
          <a:stretch>
            <a:fillRect/>
          </a:stretch>
        </p:blipFill>
        <p:spPr bwMode="auto">
          <a:xfrm>
            <a:off x="23648" y="1676400"/>
            <a:ext cx="4465802" cy="5181600"/>
          </a:xfrm>
          <a:prstGeom prst="rect">
            <a:avLst/>
          </a:prstGeom>
          <a:noFill/>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450" y="1676400"/>
            <a:ext cx="45783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20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Child Labor</a:t>
            </a:r>
          </a:p>
        </p:txBody>
      </p:sp>
      <p:sp>
        <p:nvSpPr>
          <p:cNvPr id="3" name="Content Placeholder 2"/>
          <p:cNvSpPr>
            <a:spLocks noGrp="1"/>
          </p:cNvSpPr>
          <p:nvPr>
            <p:ph idx="1"/>
          </p:nvPr>
        </p:nvSpPr>
        <p:spPr/>
        <p:txBody>
          <a:bodyPr/>
          <a:lstStyle/>
          <a:p>
            <a:endParaRPr lang="en-US"/>
          </a:p>
        </p:txBody>
      </p:sp>
      <p:pic>
        <p:nvPicPr>
          <p:cNvPr id="4" name="Picture 2" descr="http://www.rothcpa.com/archives/misc/Child%20Lab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1" y="1099694"/>
            <a:ext cx="4058653" cy="575830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406" r="22280"/>
          <a:stretch/>
        </p:blipFill>
        <p:spPr bwMode="auto">
          <a:xfrm>
            <a:off x="4179964" y="1099694"/>
            <a:ext cx="4869130" cy="5605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43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http://www.historytunes.com/images/synopsis/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3" y="39548"/>
            <a:ext cx="8886497" cy="68000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33600" y="304800"/>
            <a:ext cx="6324600" cy="1754326"/>
          </a:xfrm>
          <a:prstGeom prst="rect">
            <a:avLst/>
          </a:prstGeom>
          <a:noFill/>
        </p:spPr>
        <p:txBody>
          <a:bodyPr wrap="square" rtlCol="0">
            <a:spAutoFit/>
          </a:bodyPr>
          <a:lstStyle/>
          <a:p>
            <a:r>
              <a:rPr lang="en-US" sz="3600" b="1" dirty="0" smtClean="0">
                <a:solidFill>
                  <a:srgbClr val="FFFF00"/>
                </a:solidFill>
              </a:rPr>
              <a:t>Boring, monotonous jobs as in this sweat factory were common…. </a:t>
            </a:r>
            <a:endParaRPr lang="en-US" sz="3600" b="1" dirty="0">
              <a:solidFill>
                <a:srgbClr val="FFFF00"/>
              </a:solidFill>
            </a:endParaRPr>
          </a:p>
        </p:txBody>
      </p:sp>
    </p:spTree>
    <p:extLst>
      <p:ext uri="{BB962C8B-B14F-4D97-AF65-F5344CB8AC3E}">
        <p14:creationId xmlns:p14="http://schemas.microsoft.com/office/powerpoint/2010/main" val="41338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descr="U:\PhoenixTeachers\Monte\A+ Pix\Industrial Revolution\mill workers coal.jpg"/>
          <p:cNvPicPr>
            <a:picLocks noChangeAspect="1" noChangeArrowheads="1"/>
          </p:cNvPicPr>
          <p:nvPr/>
        </p:nvPicPr>
        <p:blipFill>
          <a:blip r:embed="rId2" cstate="print"/>
          <a:srcRect/>
          <a:stretch>
            <a:fillRect/>
          </a:stretch>
        </p:blipFill>
        <p:spPr bwMode="auto">
          <a:xfrm>
            <a:off x="65592" y="110359"/>
            <a:ext cx="9002208" cy="6595241"/>
          </a:xfrm>
          <a:prstGeom prst="rect">
            <a:avLst/>
          </a:prstGeom>
          <a:noFill/>
        </p:spPr>
      </p:pic>
      <p:sp>
        <p:nvSpPr>
          <p:cNvPr id="5" name="TextBox 4"/>
          <p:cNvSpPr txBox="1"/>
          <p:nvPr/>
        </p:nvSpPr>
        <p:spPr>
          <a:xfrm>
            <a:off x="381000" y="3810000"/>
            <a:ext cx="7543800" cy="1754326"/>
          </a:xfrm>
          <a:prstGeom prst="rect">
            <a:avLst/>
          </a:prstGeom>
          <a:noFill/>
        </p:spPr>
        <p:txBody>
          <a:bodyPr wrap="square" rtlCol="0">
            <a:spAutoFit/>
          </a:bodyPr>
          <a:lstStyle/>
          <a:p>
            <a:r>
              <a:rPr lang="en-US" sz="3600" b="1" dirty="0" smtClean="0">
                <a:solidFill>
                  <a:srgbClr val="FFFF00"/>
                </a:solidFill>
              </a:rPr>
              <a:t>Jobs were dangerous, as these young boys who labor in a coal mine will tell you…</a:t>
            </a:r>
            <a:endParaRPr lang="en-US" sz="3600" b="1" dirty="0">
              <a:solidFill>
                <a:srgbClr val="FFFF00"/>
              </a:solidFill>
            </a:endParaRPr>
          </a:p>
        </p:txBody>
      </p:sp>
    </p:spTree>
    <p:extLst>
      <p:ext uri="{BB962C8B-B14F-4D97-AF65-F5344CB8AC3E}">
        <p14:creationId xmlns:p14="http://schemas.microsoft.com/office/powerpoint/2010/main" val="417284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ossil.energy.gov/images/education/oilwel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38200"/>
            <a:ext cx="956365" cy="633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7010400" cy="868362"/>
          </a:xfrm>
        </p:spPr>
        <p:txBody>
          <a:bodyPr/>
          <a:lstStyle/>
          <a:p>
            <a:r>
              <a:rPr lang="en-US" dirty="0"/>
              <a:t>Technological Innovations</a:t>
            </a:r>
          </a:p>
        </p:txBody>
      </p:sp>
      <p:sp>
        <p:nvSpPr>
          <p:cNvPr id="3" name="Content Placeholder 2"/>
          <p:cNvSpPr>
            <a:spLocks noGrp="1"/>
          </p:cNvSpPr>
          <p:nvPr>
            <p:ph idx="1"/>
          </p:nvPr>
        </p:nvSpPr>
        <p:spPr>
          <a:xfrm>
            <a:off x="228601" y="1447800"/>
            <a:ext cx="5410199" cy="5029200"/>
          </a:xfrm>
        </p:spPr>
        <p:txBody>
          <a:bodyPr>
            <a:normAutofit lnSpcReduction="10000"/>
          </a:bodyPr>
          <a:lstStyle/>
          <a:p>
            <a:r>
              <a:rPr lang="en-US" sz="2600" dirty="0" smtClean="0"/>
              <a:t>America’s first oil well was drilled in Titusville, Pennsylvania in 1859.</a:t>
            </a:r>
          </a:p>
          <a:p>
            <a:r>
              <a:rPr lang="en-US" sz="2600" dirty="0" smtClean="0"/>
              <a:t>At first, oil was just used as a lubricant, later it was refined into kerosene for lighting.</a:t>
            </a:r>
          </a:p>
          <a:p>
            <a:r>
              <a:rPr lang="en-US" sz="2600" dirty="0" smtClean="0"/>
              <a:t>It wasn’t until the internal combustion engine and the development of the car, that the demand for oil skyrocketed.</a:t>
            </a:r>
          </a:p>
          <a:p>
            <a:r>
              <a:rPr lang="en-US" sz="2600" dirty="0" smtClean="0"/>
              <a:t>New sources of energy and transportation technologies have improved our mobility and our production capabilities.</a:t>
            </a:r>
            <a:endParaRPr lang="en-US" sz="2600" dirty="0"/>
          </a:p>
        </p:txBody>
      </p:sp>
      <p:pic>
        <p:nvPicPr>
          <p:cNvPr id="5124" name="Picture 4" descr="http://www.pioga.org/photo_images/172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52400"/>
            <a:ext cx="1981200" cy="30570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campingworld.co.uk/Images/Models/Original/4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9624" y="1562854"/>
            <a:ext cx="100980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xorl.files.wordpress.com/2011/03/img11.gif?w=700"/>
          <p:cNvPicPr>
            <a:picLocks noChangeAspect="1" noChangeArrowheads="1" noCrop="1"/>
          </p:cNvPicPr>
          <p:nvPr/>
        </p:nvPicPr>
        <p:blipFill>
          <a:blip cstate="print"/>
          <a:srcRect/>
          <a:stretch>
            <a:fillRect/>
          </a:stretch>
        </p:blipFill>
        <p:spPr bwMode="auto">
          <a:xfrm>
            <a:off x="6404386" y="3429000"/>
            <a:ext cx="2475645" cy="1752600"/>
          </a:xfrm>
          <a:prstGeom prst="rect">
            <a:avLst/>
          </a:prstGeom>
          <a:noFill/>
        </p:spPr>
      </p:pic>
      <p:pic>
        <p:nvPicPr>
          <p:cNvPr id="8" name="Picture 5" descr="Image Detail"/>
          <p:cNvPicPr>
            <a:picLocks noChangeAspect="1" noChangeArrowheads="1" noCrop="1"/>
          </p:cNvPicPr>
          <p:nvPr/>
        </p:nvPicPr>
        <p:blipFill>
          <a:blip r:embed="rId5" cstate="print"/>
          <a:srcRect/>
          <a:stretch>
            <a:fillRect/>
          </a:stretch>
        </p:blipFill>
        <p:spPr bwMode="auto">
          <a:xfrm>
            <a:off x="5638800" y="4267200"/>
            <a:ext cx="3255745" cy="2343151"/>
          </a:xfrm>
          <a:prstGeom prst="rect">
            <a:avLst/>
          </a:prstGeom>
          <a:noFill/>
        </p:spPr>
      </p:pic>
      <p:pic>
        <p:nvPicPr>
          <p:cNvPr id="1026" name="Picture 2" descr="http://3.bp.blogspot.com/_SD1EfTjQzMY/TN6KwAwF4BI/AAAAAAAAANs/lQEvBGdsKMc/s1600/vaseline+-petroleum+jelly.jpg"/>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5029199" y="1828800"/>
            <a:ext cx="860425" cy="8604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TEhQUEBIVFRQVFxQXFxgXFxQVFRQYFhQWGBQXFhcYICkgHBolHBQVITEhJSkrLi4uGB8zODMsNygtLisBCgoKDg0OGhAQGy0kHCQsLCwsLCwsLCwsLCwsLCwsLCwsLCwsLCwsLCwsLCwsLCwsLCwsLCwsLCwsLCwsLCwsLP/AABEIAKgBGAMBEQACEQEDEQH/xAAcAAABBQEBAQAAAAAAAAAAAAAAAwQFBgcCAQj/xABQEAACAQMABgUGCAkKBAcAAAABAgMABBEFBgcSITETQVFhcSJygZGhsQgUMjNCYoLBI1JzdJKisrPRFSQlNDVDU1TD8BdEY8KEk7TE0uHx/8QAGwEAAgMBAQEAAAAAAAAAAAAAAAMBAgQFBgf/xAAvEQACAgEDAwMDBAICAwAAAAAAAQIDEQQhMQUSQRMiMgYUUTNCUnEVYSOBFiSR/9oADAMBAAIRAxEAPwDcaACgAoAKACgAoAKACgAoAKACgAoAKACgAoAKACgAoAKACgAoAKACgAoAKACgAoAKACgAoAKACgAoAKACgAoAKACgAoAKACgAoAKACgAoA8zQAZoAM0AML3TdvDxmuIkx+M6A+ompwwIS52kaMTnexHuUlj7BU9jIyRs21/RY5TO3mxSH7qsq5EjJ9tejhyW4PhH/ABNT6UiMif8AxwsP8K5/8tf/AJVHpMMnS7btHda3A8Yx9zUemwyPYdsWizzmkXzopP4UelL8Ekja7S9FvyvYx52V94qnawJyx0/azfM3ML+bIhPqzmjDAkc1ABmgD2gAoAKACgAoAKACgAoAKACgAoAKACgAoAKACgAoAKACgDnNQBAac10srXhPcxhvxFO+/wCiuTVuxsCiaY23RrkWlq0n1pXEa+O6oZiPHFMVX5Apl7tW0ncHdhdUJ+jDHvMPSd4+yrdsI/JkqLfCI+XR2l7v503LA/4sjIv6GQPZSJ63TV8yGLTzfg7tdmNyflNCnpLH9UVjn1nTR4Gx0djJKLZW/wBO7UebET7S9ZZdfrXxixi0MvLH8WyuD6dxM3gI1+40l/UTXEBi0EfLHA2X2vW85+0o9y0h/UVv8UT9lD8s9/4XWfbN+mP4VVfUV38UT9lD8s5fZbadTzj7a/etW/8AIrf4oj7KH5Y1m2UwfRuJl8RG/swKbH6jf7okPQLwxjJsnb6N4PtREeshzWiP1FX5ixb0D8Mi7vZfdLxVoX9JUn1itEOt6afJR6KaG8OiNL2fGH4ygH+DIzL+iDj2Vsr12ms4kKensjyiQsdrGlLchZXEmOazR4b1jBrT2wlwxTUvKLlobbuh4XloyfXiffHpRgCPWaq6yDQNBa+2F3gQXKbx+g53H/RbFLcGBZCagDqgAoAKACgAoAKACgAoAKACgAoAKACgAqAEbq5WNS8jBEAyWYgAeJNStwM01o2y28OVs4zcv+MTuRD7WMt6B6aZGtvkGZzf606U0oSiM5j5FYgY4h5z54+BPoqLLa6VmTRaFcpcDnRWzCQ/1iZYx+LGu+f0jgD1GuTd12qG0Fk2Q0Uv3MtthqJZxf3XSHtkYt+rwFcm/rd8/jsaY6WtclktrNUGEUKOxQFHsrl2ayye8pDVGEeELi37qyu0v3CggqrtKuR2IKp6mCO8Wisi3Lq9HtrVp9PbqMuCFTuURT+T8cWKgDmcjhW2HRtS3vsV+4/CYhAsTnEdxE7YzhSMmny6FdjaSZZ22R3cXgW/k8ngCpPnCsz6Pq14K/c45Qk1qQcGuXcp0ycJ8l42KSyhM29U9QYpHBgqVaW7hMwUyNpPcIXNirjEiK47GUN760162yv4yIai+UVfSez6zl/ujEe2Mlf1eIrq09cvh8txEtJW+Cm6U2WTLxt5klH4rr0bevJBPqrsUdepntNYM09DJboj9Ha06U0UQhaRE6o5gXjPmk/cfRXVhbXbvFmOUJReGafqrtst5sJfRm3c/TB34j48N5fTkd9S68FcmoWd2kqB4nV0PJlIYH0iqPYBxQAUAFABQAUAFABQAUAFABQB5vUAZ9rptSt7MmO3AuJxkYDYjQ/XcZ49w41dRyBk9wdIaZffkYtGDwJysCeavWfWe+lX6urTr3PcdXTKfCLboLZ5bxcZiZ3+sMRg9yfxNef1XXJyeK9kb6tHGPJcYbbAAAAA5ADAHgBwrg26mU/k8mjZcIcpBWZ2oj1PyLrDSpWN8FHMUEYquZMjuO1Sp7GyO493alUsq5AFq3pvGwZZWdpc7raRKi/g3f8ACNnky8UXHYeJz3V7XpMIw0+Yc+S2jSnf7inaI0RLLG7xpvLH8o5HDhnlz6q2NOXB37L6qmlJ8i9lYSTkJEu8xGccB48TSlFuWxNt1dUe6eyI2+gkt5sbu7LGykAEEhhxUAj0UzdPcmUq7qsrhm03GSFLjdcqC4ByA2OQNeZ65VB2qUefJ5arZtLgR3a4bqHJnhWqOonJ4UqvY0HccGOjcnuE2gq6tw9y6mJPBV1Zl7F+8aXNmrqVdQynmGAKnxBrVVqZ1vMWWfbLlFD1h2ZQS5a2boH7MFo29HNfQfRXf0fXZw2s3Rks0ilvEpUE2kdDS5RmjBPV5UEuO3qJ9Rr0dGpq1CzBnPsplXybFqLtbt7wrFcgW05wBk5ikP1WOMH6p9tMcGheTShVAPaACgAoAKACgAoAKAELu7SJGeVgiKMszHAA7SaAMN132kzXjm20eGSJsrkZ6Wb71XHVz7cUzEYLumyYpy2R5qxs9RcPdgO3VEPkL2bx+ke4cPGuDres49lS/wCzoVaRJZkaDBbAAAAADkAOA9ArzVt057tm3aKwh0kFZJz2KOYskdJy2VchULUqOSjZ1u0xVkZPdymKsjJ6FpirIye4q/pYK5OgnYKdXpnLhA5pEJro0Ys5o5XRWIDIpYbxZSOS869F03T2VQakTp23dFxRU9Q9PR2vTdKGKyBAAozkgtn2GuhGWDr67RzvUXHwK6qaZjtZWeRWKlSBjBIyQfupcJJPLLa3SzuqUY8oibG5R79JZmCoZt9mbgAMllz6gKnPdLYfqISr0nZFb4Nbby/LUhlbkVO8MeIrha7RWSsc8bHmIS7Fh8iWK5UqsDk87gRS3XgnJ5iqOJOTzFKcCcnhWlSqyCZyVpbrLZE2jque0spDeWGmRtGxmMryyV1KSKGU8wRkH0GtlOolW04svhTW5lut2zbdzJYjI5tCeJH5Mnn4GvVaHrSn7LTn36PG8RfZ1tUltCtvfFpLcHdDHPSwY4cetlHYeIrvPEllGBxaPoCzvElRZImDIwyrA5BHaDS+CBxQAUAFABQAUAI3VysaM8jBUUFmJ5ADmajyB8+6561z6XuFgtlIgByiZxv449LKeocMgdXeaZKUao98i0IuTwi36q6rx2i+T5UrAb8nWe5R1LXk+o9TldJxXxOtVSq0WaKKuHOYyUh0keKzuTYqUsiooUSvcegU1RIOwKaqyMnWKYoEZPQtNjURk7C05UkORzMwRHchmCqzYX5R3RnA763aTSqyeJC5SeDKNP623k5K9LFaoScRJKGkx9YplifDFeijXCtYijRXTBbvcgIrHjkuST1hDx9LlarJtnVqwuELW56v9++kS2OrXlofOeFUWCP3EZc1aOzG2JqInozSbwNvRXJgbu3sN4gZB9IrUmcXUVwksNGsalawy3e8k6oSq5EqLIobjxDKygZ8DWXU6aqyOcYZxbYek/aWLdrz06QUg3aS6G+ET3JHoibqU+qj7K18RD1IiUxCqzuyoqDLFjgKO01NXTbbHhEO1Ig21usd9UF3GzOyoAgZ/KYgAEgYHEitkfp66W8in3K8CmuOn4tHwiWSOWUF+j8jcG62CRvFjyODyzV9L0Om1tSluis75IiNTNeE0hNLEtsYhHEX3jLvk+UFxuhQBz7TT9b0TT6fTynHdoiF8nIsssVeLk+1nRUmM5YqbXMcpFF141JW6BlhAW4A8BL3N2N316TpvVXX7LODPdp1JZXJVdm2vcmi5TDcBjbM2HQ/KgbkXUe8ddetTU45RyJxaeGfSkE6uoZCGVgCCOIIIyCD2UtgK0AFABQB41AGI7ZtbGmlFhbnKr86BxMkhxux+A9pI7KbHEU5MlRyyU1O1bW0i8oAyuB0jY7OSDuBJ8a8h1TXyun2r4o69FKislphjrh2SLyY8CYpHIqTOwKtGJTJ0FpyiB0FpkYkNnYWnxiVydqlaIVlWztVrRGojJ0qVojUVyeXEeUcYByjjBGQfJPDHXW3TQ7Zi542MMtNAaUnUYglQY5BRAo+yN2uq8eDfC2uHLJex2aXh+X0aeL5PqApbRoj1CqJYrHZo4x0lyv2UJ9pI91LdRb/ADXavbElm1LtIwOmmbH1nSMGpVGTLPrF0nthCui9CaNkLiBYpim7v+X0m7vZxnHbun1VMq3HwZ59RvnzIjtNa66N0fK0JixKmN5YoVOCRkeWcDlToUyksmSd028tlfvdt8fHobORuzpJUj9iBvfTPtc8sX3ZJ/ZxrdNpEzvJDFFFHuKu7vMS75JyzfiqAeX0hWW/SVQSiuWWU2ZvrNtUupZGNpKYIASECgb7LyDOxGQTzwOVa6dJXXHgq5NlQudY7mUgyXM755ZlkwcHqwcU9JLhEbm5ai6UkudD78zF3CXMZY82VFYLvHtxXK1VfbqIuIyLbiYXq0/86s/y9t+9WutlizZ9t39QP5zF7nrh9M/WsHz+KKhsIb+d3P5v/qLWrqzzpJC6/mbIRXzayGWdRMSkSs/xYxMZTx1phPI1SM42m6r9IhuYV/CID0gA+WgHMfWHtHhXqejdQcX6UzPq6O+PdHkfbCdcTvfEJ2yCC1uT1Y4vH38MEemvUzick20UoD2gAoAg9dNOCzs5p+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wDCFVens2AB3opfKwOIDru/te2qULBDH3weZPIv+GcG2OB1+TNy8ce6i+O6JQwn2U395LJcXEsMLTO0hUlpGXe4hfJGOAwPRU+tFbIMGday6LFrcywCUS9E26XClQWAG8AMnkevupkd1kjJ9E7ONC/FdGwoflOhlfzpBvewYFYbfdYi3gwnZlAr6TskkUMpfiCAQcRsRkHvArbY8RZBo234fgLLPVJMOXIGNeA7uVZNHKTzktMf7Kv7FbxvP2WpepX/ADRCPxZimr39atPy1v8AvVroS4ZQ23bj/Z5/OYvc9cTpqxdYOs4RTdg/9bufzc/vFrV1Rf8Ary/orX8jZ6+eTR0jkisk0iyYhOgpcXhjIsj5k7uHv9FdCqeNxy4MJ1ksmsL4mA7u4yyxHs45UeAII8K+gdP1Hr0pnI1FfZI+n9XdKLdW0NwnKVFbHYSOI9BzTmsGckqgAoAx/wCEHpEiO0t8/Ld5W8IwFX2yE+inU8kMc6j2XRWcC9bLvt4vx+8V43qt3qXP/R2dNDtrLVAtcKbLNjlaWvyUO17600xhJ+5ipMgtb9bYNH9H00csnShihQIF8jd3gSx4Ebw6uuvTaTo1Vse5SMsrpLYpd3tmA+ZsRjqMk5/ZVce2utX0ahcindIaWO2WfpVM0EPRZG+FDBsZ4lWJ5jvrV/jqUsRRT1JMs+2rSk0EFs9vPJHvSsh3HKh1MW8M48BVdJFZcWuAkYs9zPcNgmadj1fhJT6uJrfiMSmC7bMtDX1vewztZzLDnckJTdwjjdzunysAleqlWyi44yQkyX+EKcNY+bc++Gq6VYTReTyV/YrrD8XvxExxHdARnsDqSYj7WHpFNuhlZKlO1lb+dXX5e4/evV4cBk+jdI/2K35iP3K1jS95bwfLzt21u/0QWXWrWH41aaPVjmW3SaJ+3AaPoyfFfdSoR7ZEM0H4OR4X/ja+6elajwSjU9YdLLa2s1w391GzAdrfRHrIrPGOZIsfMuqWiWvr+GFst0km9KeeVB35SfHj+lW+XtiL8n1Ww4HswcerqrB+5MZg+Ydlf9q2Pn/6T1us+BTyaH8ID5iz/Ky/u1rJpPOS02P9kx/oR/G7/ZNU1P60SY8MxPV8/wA6tfy0H7xK3S4KG4bcv7PP5zF/31yNAv8AlmNnwimbBhm8uMf5c/vFrT1KLlQ0iIbPJtW5jG95IJABPDJPIDPM14yvpl1kt1hG12xRxIBk4rl3VqLaQyLysiLCsEtmNQymWtFUx0WZfthscrBKBxDNGfBhvD9k+uvYdAteZQZm10fapF32AaR6TRzxn+4mZR5rhXX2sw9FegksM5ZptVA8NAGBfCJc/G7cdlu5HiZD/AU6rhgXvRQ/Bx46kT9kV4DXSzbI71axBEvBXMsYqQutUiyng6IrRFbFTLtu3ybE9937oP4V7noX6D/swX/IgNlGrMF7JcfGlZliSIqoYpku7A7xHEjya6WsvdNfchMFlkLtI0TFa300Vuu5GFRguScbyZOM0/TWOcFL8kSWGaLtvP8AMLL8on/pjWfTN+pImXxRV9jenILW5ne5mWJTDugkkZPSKcDHXitN0XJbEI2TV/W61vJHjtZTI0a77HdZVwSAME8+NYfRlFZZdNMzf4Q58qx82598Na9O9ikjHYpirBlOGUhgRzBByD6wK0SWdip3e3Jlkkkb5UjO7eLEsfaTUpYA+nbz+xT+Yj9wKxfvL+D5k0fZNPKkUeN+RgqjtY8h662S2IGrLg4PAjhg8x2g1C/JDNn+Dly0h/4X/XpF5KH23zTe5BDaKeMpMknckeAg9LHP2KjTwzuDZH/B80Nlrm6YcFCwxnvbypMejcHpq178EG0nrB7Dw9HZ2VljHgvk+WdnN4kOkrOSVwiK/lMxwACjAZPia3zWYYKIvG2/WG2uI7aO2nSVkeVm3DvBQUUDJ7SaRp4OOSWWHZIf6Ffxu/2DSNT+rEtHhmI6BP8AObX8rB+8Wtr+JTyblty/s9vzmL/vrk6D9SY2fCMFsdJzQMWgmeIsMFo3KMR2ZXj1V1ZYxuKNG2LWclxePdTM8gt0JDOWf8JJ5K4LdYAf11z+pXKnTywMrXdI2fFfOrHudFcYODWCzkYhnPV6mOiZ7ta4WYI4Hpo8epvur1PQG/Xf9Ctb+mP/AIOHzd92b8H7D/8A1Xr7OTkGy0sANQBhfwi7T8NZy9TJNH6VZGHsc+qnVcgWfVa66S1gftjT1gYPtFeE6jDsukjt0yzWiwQmuLY2RIcqaIC2etWiPBUy7bx8ix86690Fe56D+g/7Off8isbMtboNHtcG4WQiVIwu4oYgozHjkjhxrqaqj1oduRKlgg9d9Pre3ctwiMisqhQ2C2FTHlY4ZPdT6K/SgohJpmn7bx/R9mMcRIg9Vsc1n0svfImSwZVq5q3cXrtHaoGZQGbLBQoJxkk99bHNR3ZGMmx7K9RrmwmlkuDGRJFujcbJUhwcHh2Z9VY7r4zWEHa0Qvwhedj4XXvgq+m4IkUjVzVv41o+/kQHpbZoJFx9JCsvSr6gD9mnyliSIKn1f77DTQPqC4P9Cn8xH7kVgfzL+D551HH9I2X5xD+2K2z+LKJlk21auC2vulQYjut6QY5BwR0q+sg/apdMsrDJZZfg4j+v/wDhP/cVS/kCh7S9OfG9ITyKcordEnmx5XPpOTTa1iJBH6P1svIIRBBcyRRAsd1CF4tzO8Bn20dqby0WNt2J2EgtHurh5JJLluDOzORFESFALE82Zz6qzXSSewGYac2YaQhnaKGB5kydyRMbrLnhnJ4HtBp8bY4IHGjdj+kZMb6xwjr35ASPsrmqPUQj5JSNr0Pq2trYC0gkAIjZekZN7LSZ33KAjnk4Ga5k9TGU+5jFFlR0XsetInR2uLiRkKsBiONcqQRwAJ5jtqbOqxSwkSqsl503oqC6CrcwiVVYsFYnd3iMZIHPhXK/ybrbcI4bGelnyIWmh7aIYhtYEH1Ykz6yDWW3q+oZeNKHskhPM1y79ZdcsTlkfGuK4ODXMnIskJvWObbYxDGc0+tD4oy7bJeYS3izxZmkPgo3R7XPqr2P0/TmUpmXXS9qRcvg92G5YSykcZpjjvWNQo/W369LPk5ZqVUA8NQgKJtm0EbnRzlRl4GEyjrIUEOP0S1Mg8MDP9k+l96J7cnih3170c+V6m9hFee69psSVi4Z09HYnHtZpML15K2ODVKOB6prKm8imj2tMXsUwZft3+bsfOuvdDXvPp9/8L/s5+o+RS9StR5NIiVo5o41iKBi4Zj5e9jdA8012L9TCiPdPgTGHdwaLqxsnht5lmuJ/jG4QVQR9GmRxBYliTg9XCuVZ1mvGIjI0MNuzZsoCf8AM/6L0zpNnqKUgujgpGyzWiCwluHuS+HiVV3F3iSHz6K6d0PUWBKeDSNEbUIru5jt7W2lLSNgvIUVVUcXbdXJOAD1jjisi0irj3ZLdxX/AIQLZNie0XXvt6dpJZQTFfg+jyb4EcD8WyOog9OCDTLnjcoZ5tA1d+I3ksPKM5eLvjfJUeI4r6KbXJNE4N9eNm0OFVWZms1VQoJJLRAAAeNZX8i3gyTU3ZzpBLu2mktjGkcsbtvsindVgTgAmtErI4e5VJmxa96qjSNqYCwRwweNyN7cYcOI7wSD41mhNxYEPqPqCNFx3SvdhjcrGu8EEXRbgkGV3mbJ/Cd3Krzt7nksoSfCIeLUPQUHCWTpCPxpi36qYHsqrv8A9miGivnxFjhb7QdvxitEY90Ib9uq+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zDX0D6dz9u/7ObqPmd7BuMN759t+zLT+uPGnWSNP8jTxXkYyb4NnG5T9rGgbi7t4IbaFnbpjITlVVVEbLxLHmS3LuNes6Rimtub5MduZPYoNpsgvm+caCLxkLexRXTlraY+RXZIvmz7Z5/J8rTyTrK5QooVGUJk+Ud5jx4DHKst+vrmu2LLQrfLJXXbROjrh4v5QnCmINuxmUJ85ulmYL5RJ3V9VOqc4QWET2OQx0TpzQ9gHFoxG/u724sjliud3Jbs3jV5uU/kOr0s5cI9utpdtkGO3eRhwBbcXA54B4nFVTUVszVHps5PdjOXadK3yII18WZ/4VV24NlfR4N7saSa9XbcnVfNUZ9ZpLtZuj0eiPgay6euHHlzyH7RHuqvqNjY6KmPESIunJ4sST38ffVHNmuuuK8IZStwoTHYS8DKU01MyWJMZuaYjLLBpuzLW8ECzuGwR8wxPA9sbeHDHj3VW6vvhtycXV0dr74llv8AVlXlMm8A2YyrFcvCY5GkHRnPWzHIPVw41yZal1+1mRQzuTUEYRQq8lAHHieHWe/+Nc2y/LGqJ7msk7MsukeE1nlMtg5LUhyJSOGNZrJl0hN3xWbll0sjKeWtdcRsY+DPtpWs/Qx/F4m/CyA7xz82nX9ps4Fel6L0/vl6k+EI1VyisIb7CtUTNN8dlX8FDkRZHy5ORYdyj2mvXy22RyDfQKUB7QAUAeEUAV3XrVSPSNsYX8lxlonxkxvjgfA8iKlPAGAaE0rPom6kguUOMgSJn1SR9ufb41k1+gWqhtyaKL3WzYNH36SoskTBkYZDDl/+14TUaedcnCR2U4zWUScE3bWSEEpZlwJnBiOmdD2t20ZuYBJ0YIRWZigzjeO6MDJwOPdXdr+oZaeHZVHYxPT5eZDjR9hDApS3hjiU4yEULndzjPbzNZtR1i3VR7J8FoUKLyOFNZYzwXOt6nrUTfLK9qPd6mxtDAhpHSIgj6RgGbICIXRDI3YpfhkDjxru9M07n73wJnu8IxTSeiWeVj0+ZXJYrcA28zZ4/SO43irYrvN7GuuSjyiNurGWL52Nk72B3T4NyPoNU7jfXKLCFuz+NUePBqgPoTSmzXAeR1RjmPIhVRTOL6AocHrAIPUwPWD10NFq5KXBHyVKHv4jKWmoxTZxBZu/zaM3eAcD08hV0zJNpIVXRPELJKqueSRgzyk9yx9fpFMzjcyTsj/ZsWqOmDJGIJmAnjXgrSK8zxgDypAgwrZ6smud1HTudfeuTly9syczXlZzGpHJes8rC2DwmkzsRODgtWaVpKQnJLik4cmMUcjOWatEIIbGP4Kdrtrilmu6mHnYeSvUn1n7u7rr0HS+mS1Eu57IVqL41rbkz7UjVOfS1y2XYRghp5jxIyfkrnm5AOB1V7WMY1R7UceU3J5Pp7Ruj44IkihULHGoVVHIACqFR1QAUAFABQB5igCo7QNRodJRYbEc6Z6OUDJXP0WH0lOOXpFSpNEGERTXuhrgxTIQDxKEno5QDjfjb7x6az6zQVaqOOH+R9N8oP8A0alq5rNDdrvQt5Q+UjcHXxHX414zWdOs07xLg7Fd0bUT0U9cudRLgO0lrPKGBbQoGqYzaKYPQadG1FWj3NPjNFcDPTWiILyIRXSFlUkqVJDISMEjtrvaHqypj2SWwicJd2UUu52d3MYxY3gkj59FMMew5Q+gCu/XrqbeGMVuPmiDlsbu1z0tlJGOswM6L4kJvIfSKe2maqpwlwxh8ajfm/H/AKkSE586PB/VFVZsgmuDkxjmCp83e9xpTOjUxaMVRmhjtKELJzVm1S5EltI26WG9C3PccfKAH1geXdTYruOfrZypkrYceSuaUsHhdo5Vwynj2dxB6xS2sPB0ar42wUo8EVIvHA4nsHOmIRbJErZ6v3c3yLSR1/6m8E8cMQKt7Vuzm3XVx5ZZLDUC6I3Z7pLZD8pIRlmHYSuPaTSLtdTXyzBLURl8VkuGgdBW1khW1jwWGGdjl2HjyA8K4Wt6x6kXGsS4ylLMh+WrhTtQ7B4WrLOzJbBwz0reRZIQkmq0a9y6iM57jAJJwBxJPADxrVChyeEMwkZvrdtGVcx2RDv1y/RXzB9I9/KvT9O6G3id3/wx6jWY9sCC1E1DudKSGRyyQbx35mGWc58oR5+U3VnkPZXqY9taxE5bbk9z6Q0HoaG0hWG2QJGvIDmT1lj1k9tLbyGSRqACgAoAKACgAoAKAInWDQEF5EYrqMOp5dTIe1W5g+FSngDCtb9mN3YN09mzzRKSQyDE0Q+so5jvX1VaShYsTLRm4vKE9X9pjLhbxd8f4ifK9K8j6K4mr6EpLuqZvp1viRo2itMRTrvQSK4+qeI8RzFeY1GhsqeJo3xlCa9rJOOesLpQSgLrPSJ1vwLcRUSCqruiUcDsPVlcyO08LU2NzKOIrHOw5Ma3U9Rur4kUcIsRuY0k+diik72RSfXit0Os3LlJkKDj8ZYGL6As252iDzSV91ao9c/lEdG6+PExtc6oW7I3xeICUcVDu+43cSvEGt2j19Opn2tYZZ6/Uw5exT4bqHo1Y26ljvAqJJfJK8GGSMNx6wa6M+2PKOnp/Vu37ml/0W3VPRkXRx3LwKrFt6ILI7eSPpEnr48qy6vWQ0kO58s5mputlN0qWUTd7bQSv0kkCM2AMtk8B3cq5M+u54iJrVla7YywdwFY/mkRPNVR91ZJ9YtfGxV1uXylk6ecnmTWC3X2z+UiyqS4E+krJLUP8l1E5aSlOTZZROGmo7Gw7ciD3FMVI2MMCElx/v8AjTI0NvYvjHJTdYtoNtBlUPTSfioRug/Wfl6q7mj6LddvLZCbNVCHG7M30nrBeaSkEShm3j5MMQJB49fWfE16nSdOp0y23ZzLb5Wcml6i7GApEukyGPAiBT5I/Kt19XAcK1uzwhBstvCqKFRQqqAAAMAAcgAOVLAUoAKACgAoAKACgAoAKACgDwigCla4bNLS+y270Mx/vIwASfrpyb2Hvqysa2BmQawbMtI2LdJBmZV4iSDeEgA7UzverNMlGuxYksloyceBnoraZcxHdnRZgO3yJB4kDGfRXI1PQ6bfhsa6tdNfIuuitotpLgMxiPZJy/SHCuFf0S+vhZN0NXCfOxa7W9VxvRsrjtUhvdXKt0s4fJDk4y4Y5W4rM6SHAUE9L9Mo4nouKj0iOw9Wfwx/vNT2sr2ZO+mFVakHYxSK63SCOqn6e2dNimisq01gj5tDWbkkxyDJZiodgmW+UQucDJ7K9Muu1S+UXkmuzUVLEZIfCVAqpGoVEGFUdQridR1stU84KRg03JvdnPT1zexvkZ2nhuKn0mT2vycNc1dVE9gm1xUqksoibT06NP4LYRB6U1stYM9JOgI+iDvN6hXQp6bfa9olJW1w8lN0ttTXlawE/WkOB6EX7yK7VH0+3+ozJPXL9pU5dI3+k5OjTpJif7uMEIPOA4Aeca7dGhoo+K3Mdl858l61X2ITPhr+YRL/AIcWHcjsLngvqNaHZjgSbHq9q1bWSblpCsY6zzdsfjOeJpUm2BLgVAHtABQAUAFABQAUAFABQAUAFABQAVAHhFG4EHp/VGzvB/ObdHb8bG6/6Y41dSa4IwZrp3YXGctZXTRn8SUb6+hxggeINXVr8h2lHv8AZnpW1YtFEz/Wt3yfUMGokqp/JZLxnKPBHrrfpG2O7K7g/izoQ36wBrJPpOms3xgdHVWIlrXarMPnII371Zk+4isFn05Xn2yHR6g/KJi22qQH5yGVT3FHHryD7KyWfT1i+LQ6Oui+USkG0iyPOR18Ub7s1ll0LULxkZ91Wx7Hr1ZH/mUHiGHvFIl0fUr9hdair8iq65WZ/wCai/Spf+L1H8GT61QHXGz/AM1F+lUf4vUv9jB3VLycPrxZD/mo/Rk1ZdI1P8WV+4q/kNZNodkP77PgrH7qdDouofKI+6qXkj7najaj5Kyv4KFH6xrZD6fufLSKPXVrgiLrasc/grUfbkJPqVfvrZX9PL90hM+ofhENebR7xs4Mcfmrx9bGtlfQ9PDncS9dNjOC10nf43EuZ1Pcwj9Zwlb69Np6vikIldOXktGhtit9Ljp2it168npG/RXHvpkrF4Fmg6v7GbCDBn37lvr4WP0Iv3k0t3MEjQbDR8UKbkMaRoPoooUeyl5bJHOKAPaACgAoAKACgAoAKACgAoAKACgAoAKACgAoAMUAFAHhFACVxao43ZEVh2MAw9RoArOkNnWjZvl2cYJ60BQ/q1b1JICvXuxLR7/IaeLzZAw/XU1ZWsMEJc7BIzno7517N6FW9zCrq78kNEfNsEm+hfRHxidfcxqPVDA3bYPdf5qA/Zkq3rIMHP8AwHu/81b+qT+FHrIMHa7BbjrvIR4JIf4VHrBgeQbBW+nfgdywH3mT7qPWYErabCbYfOXU7+aI4x7mo9dhgnrHZBoyPGYmkP8A1JHbPoGBVHdIMFl0ZqrZwfMWsKd4Rc+s8aq5tkk0FqoBigAxQB7QAUAFABQAUAFABQAUAFABQAUAFABQAUAFABQAUAFABQAUAFABQAVAHlABQAVIBQAUAFAHtABUAFSAUAFABQAUAFABQAUAFABQAUAFABQB/9k="/>
          <p:cNvSpPr>
            <a:spLocks noChangeAspect="1" noChangeArrowheads="1"/>
          </p:cNvSpPr>
          <p:nvPr/>
        </p:nvSpPr>
        <p:spPr bwMode="auto">
          <a:xfrm>
            <a:off x="63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data:image/jpeg;base64,/9j/4AAQSkZJRgABAQAAAQABAAD/2wCEAAkGBxQTEhQUEBIVFRQVFxQXFxgXFxQVFRQYFhQWGBQXFhcYICkgHBolHBQVITEhJSkrLi4uGB8zODMsNygtLisBCgoKDg0OGhAQGy0kHCQsLCwsLCwsLCwsLCwsLCwsLCwsLCwsLCwsLCwsLCwsLCwsLCwsLCwsLCwsLCwsLCwsLP/AABEIAKgBGAMBEQACEQEDEQH/xAAcAAABBQEBAQAAAAAAAAAAAAAAAwQFBgcCAQj/xABQEAACAQMABgUGCAkKBAcAAAABAgMABBEFBgcSITETQVFhcSJygZGhsQgUMjNCYoLBI1JzdJKisrPRFSQlNDVDU1TD8BdEY8KEk7TE0uHx/8QAGwEAAgMBAQEAAAAAAAAAAAAAAAMBAgQFBgf/xAAvEQACAgEDAwMDBAICAwAAAAAAAQIDEQQhMQUSQRMiMgYUUTNCUnEVYSOBFiSR/9oADAMBAAIRAxEAPwDcaACgAoAKACgAoAKACgAoAKACgAoAKACgAoAKACgAoAKACgAoAKACgAoAKACgAoAKACgAoAKACgAoAKACgAoAKACgAoAKACgAoAKACgAoA8zQAZoAM0AML3TdvDxmuIkx+M6A+ompwwIS52kaMTnexHuUlj7BU9jIyRs21/RY5TO3mxSH7qsq5EjJ9tejhyW4PhH/ABNT6UiMif8AxwsP8K5/8tf/AJVHpMMnS7btHda3A8Yx9zUemwyPYdsWizzmkXzopP4UelL8Ekja7S9FvyvYx52V94qnawJyx0/azfM3ML+bIhPqzmjDAkc1ABmgD2gAoAKACgAoAKACgAoAKACgAoAKACgAoAKACgAoAKACgDnNQBAac10srXhPcxhvxFO+/wCiuTVuxsCiaY23RrkWlq0n1pXEa+O6oZiPHFMVX5Apl7tW0ncHdhdUJ+jDHvMPSd4+yrdsI/JkqLfCI+XR2l7v503LA/4sjIv6GQPZSJ63TV8yGLTzfg7tdmNyflNCnpLH9UVjn1nTR4Gx0djJKLZW/wBO7UebET7S9ZZdfrXxixi0MvLH8WyuD6dxM3gI1+40l/UTXEBi0EfLHA2X2vW85+0o9y0h/UVv8UT9lD8s9/4XWfbN+mP4VVfUV38UT9lD8s5fZbadTzj7a/etW/8AIrf4oj7KH5Y1m2UwfRuJl8RG/swKbH6jf7okPQLwxjJsnb6N4PtREeshzWiP1FX5ixb0D8Mi7vZfdLxVoX9JUn1itEOt6afJR6KaG8OiNL2fGH4ygH+DIzL+iDj2Vsr12ms4kKensjyiQsdrGlLchZXEmOazR4b1jBrT2wlwxTUvKLlobbuh4XloyfXiffHpRgCPWaq6yDQNBa+2F3gQXKbx+g53H/RbFLcGBZCagDqgAoAKACgAoAKACgAoAKACgAoAKACgAqAEbq5WNS8jBEAyWYgAeJNStwM01o2y28OVs4zcv+MTuRD7WMt6B6aZGtvkGZzf606U0oSiM5j5FYgY4h5z54+BPoqLLa6VmTRaFcpcDnRWzCQ/1iZYx+LGu+f0jgD1GuTd12qG0Fk2Q0Uv3MtthqJZxf3XSHtkYt+rwFcm/rd8/jsaY6WtclktrNUGEUKOxQFHsrl2ayye8pDVGEeELi37qyu0v3CggqrtKuR2IKp6mCO8Wisi3Lq9HtrVp9PbqMuCFTuURT+T8cWKgDmcjhW2HRtS3vsV+4/CYhAsTnEdxE7YzhSMmny6FdjaSZZ22R3cXgW/k8ngCpPnCsz6Pq14K/c45Qk1qQcGuXcp0ycJ8l42KSyhM29U9QYpHBgqVaW7hMwUyNpPcIXNirjEiK47GUN760162yv4yIai+UVfSez6zl/ujEe2Mlf1eIrq09cvh8txEtJW+Cm6U2WTLxt5klH4rr0bevJBPqrsUdepntNYM09DJboj9Ha06U0UQhaRE6o5gXjPmk/cfRXVhbXbvFmOUJReGafqrtst5sJfRm3c/TB34j48N5fTkd9S68FcmoWd2kqB4nV0PJlIYH0iqPYBxQAUAFABQAUAFABQAUAFABQB5vUAZ9rptSt7MmO3AuJxkYDYjQ/XcZ49w41dRyBk9wdIaZffkYtGDwJysCeavWfWe+lX6urTr3PcdXTKfCLboLZ5bxcZiZ3+sMRg9yfxNef1XXJyeK9kb6tHGPJcYbbAAAAA5ADAHgBwrg26mU/k8mjZcIcpBWZ2oj1PyLrDSpWN8FHMUEYquZMjuO1Sp7GyO493alUsq5AFq3pvGwZZWdpc7raRKi/g3f8ACNnky8UXHYeJz3V7XpMIw0+Yc+S2jSnf7inaI0RLLG7xpvLH8o5HDhnlz6q2NOXB37L6qmlJ8i9lYSTkJEu8xGccB48TSlFuWxNt1dUe6eyI2+gkt5sbu7LGykAEEhhxUAj0UzdPcmUq7qsrhm03GSFLjdcqC4ByA2OQNeZ65VB2qUefJ5arZtLgR3a4bqHJnhWqOonJ4UqvY0HccGOjcnuE2gq6tw9y6mJPBV1Zl7F+8aXNmrqVdQynmGAKnxBrVVqZ1vMWWfbLlFD1h2ZQS5a2boH7MFo29HNfQfRXf0fXZw2s3Rks0ilvEpUE2kdDS5RmjBPV5UEuO3qJ9Rr0dGpq1CzBnPsplXybFqLtbt7wrFcgW05wBk5ikP1WOMH6p9tMcGheTShVAPaACgAoAKACgAoAKAELu7SJGeVgiKMszHAA7SaAMN132kzXjm20eGSJsrkZ6Wb71XHVz7cUzEYLumyYpy2R5qxs9RcPdgO3VEPkL2bx+ke4cPGuDres49lS/wCzoVaRJZkaDBbAAAAADkAOA9ArzVt057tm3aKwh0kFZJz2KOYskdJy2VchULUqOSjZ1u0xVkZPdymKsjJ6FpirIye4q/pYK5OgnYKdXpnLhA5pEJro0Ys5o5XRWIDIpYbxZSOS869F03T2VQakTp23dFxRU9Q9PR2vTdKGKyBAAozkgtn2GuhGWDr67RzvUXHwK6qaZjtZWeRWKlSBjBIyQfupcJJPLLa3SzuqUY8oibG5R79JZmCoZt9mbgAMllz6gKnPdLYfqISr0nZFb4Nbby/LUhlbkVO8MeIrha7RWSsc8bHmIS7Fh8iWK5UqsDk87gRS3XgnJ5iqOJOTzFKcCcnhWlSqyCZyVpbrLZE2jque0spDeWGmRtGxmMryyV1KSKGU8wRkH0GtlOolW04svhTW5lut2zbdzJYjI5tCeJH5Mnn4GvVaHrSn7LTn36PG8RfZ1tUltCtvfFpLcHdDHPSwY4cetlHYeIrvPEllGBxaPoCzvElRZImDIwyrA5BHaDS+CBxQAUAFABQAUAI3VysaM8jBUUFmJ5ADmajyB8+6561z6XuFgtlIgByiZxv449LKeocMgdXeaZKUao98i0IuTwi36q6rx2i+T5UrAb8nWe5R1LXk+o9TldJxXxOtVSq0WaKKuHOYyUh0keKzuTYqUsiooUSvcegU1RIOwKaqyMnWKYoEZPQtNjURk7C05UkORzMwRHchmCqzYX5R3RnA763aTSqyeJC5SeDKNP623k5K9LFaoScRJKGkx9YplifDFeijXCtYijRXTBbvcgIrHjkuST1hDx9LlarJtnVqwuELW56v9++kS2OrXlofOeFUWCP3EZc1aOzG2JqInozSbwNvRXJgbu3sN4gZB9IrUmcXUVwksNGsalawy3e8k6oSq5EqLIobjxDKygZ8DWXU6aqyOcYZxbYek/aWLdrz06QUg3aS6G+ET3JHoibqU+qj7K18RD1IiUxCqzuyoqDLFjgKO01NXTbbHhEO1Ig21usd9UF3GzOyoAgZ/KYgAEgYHEitkfp66W8in3K8CmuOn4tHwiWSOWUF+j8jcG62CRvFjyODyzV9L0Om1tSluis75IiNTNeE0hNLEtsYhHEX3jLvk+UFxuhQBz7TT9b0TT6fTynHdoiF8nIsssVeLk+1nRUmM5YqbXMcpFF141JW6BlhAW4A8BL3N2N316TpvVXX7LODPdp1JZXJVdm2vcmi5TDcBjbM2HQ/KgbkXUe8ddetTU45RyJxaeGfSkE6uoZCGVgCCOIIIyCD2UtgK0AFABQB41AGI7ZtbGmlFhbnKr86BxMkhxux+A9pI7KbHEU5MlRyyU1O1bW0i8oAyuB0jY7OSDuBJ8a8h1TXyun2r4o69FKislphjrh2SLyY8CYpHIqTOwKtGJTJ0FpyiB0FpkYkNnYWnxiVydqlaIVlWztVrRGojJ0qVojUVyeXEeUcYByjjBGQfJPDHXW3TQ7Zi542MMtNAaUnUYglQY5BRAo+yN2uq8eDfC2uHLJex2aXh+X0aeL5PqApbRoj1CqJYrHZo4x0lyv2UJ9pI91LdRb/ADXavbElm1LtIwOmmbH1nSMGpVGTLPrF0nthCui9CaNkLiBYpim7v+X0m7vZxnHbun1VMq3HwZ59RvnzIjtNa66N0fK0JixKmN5YoVOCRkeWcDlToUyksmSd028tlfvdt8fHobORuzpJUj9iBvfTPtc8sX3ZJ/ZxrdNpEzvJDFFFHuKu7vMS75JyzfiqAeX0hWW/SVQSiuWWU2ZvrNtUupZGNpKYIASECgb7LyDOxGQTzwOVa6dJXXHgq5NlQudY7mUgyXM755ZlkwcHqwcU9JLhEbm5ai6UkudD78zF3CXMZY82VFYLvHtxXK1VfbqIuIyLbiYXq0/86s/y9t+9WutlizZ9t39QP5zF7nrh9M/WsHz+KKhsIb+d3P5v/qLWrqzzpJC6/mbIRXzayGWdRMSkSs/xYxMZTx1phPI1SM42m6r9IhuYV/CID0gA+WgHMfWHtHhXqejdQcX6UzPq6O+PdHkfbCdcTvfEJ2yCC1uT1Y4vH38MEemvUzick20UoD2gAoAg9dNOCzs5p+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wDCFVens2AB3opfKwOIDru/te2qULBDH3weZPIv+GcG2OB1+TNy8ce6i+O6JQwn2U395LJcXEsMLTO0hUlpGXe4hfJGOAwPRU+tFbIMGday6LFrcywCUS9E26XClQWAG8AMnkevupkd1kjJ9E7ONC/FdGwoflOhlfzpBvewYFYbfdYi3gwnZlAr6TskkUMpfiCAQcRsRkHvArbY8RZBo234fgLLPVJMOXIGNeA7uVZNHKTzktMf7Kv7FbxvP2WpepX/ADRCPxZimr39atPy1v8AvVroS4ZQ23bj/Z5/OYvc9cTpqxdYOs4RTdg/9bufzc/vFrV1Rf8Ary/orX8jZ6+eTR0jkisk0iyYhOgpcXhjIsj5k7uHv9FdCqeNxy4MJ1ksmsL4mA7u4yyxHs45UeAII8K+gdP1Hr0pnI1FfZI+n9XdKLdW0NwnKVFbHYSOI9BzTmsGckqgAoAx/wCEHpEiO0t8/Ld5W8IwFX2yE+inU8kMc6j2XRWcC9bLvt4vx+8V43qt3qXP/R2dNDtrLVAtcKbLNjlaWvyUO17600xhJ+5ipMgtb9bYNH9H00csnShihQIF8jd3gSx4Ebw6uuvTaTo1Vse5SMsrpLYpd3tmA+ZsRjqMk5/ZVce2utX0ahcindIaWO2WfpVM0EPRZG+FDBsZ4lWJ5jvrV/jqUsRRT1JMs+2rSk0EFs9vPJHvSsh3HKh1MW8M48BVdJFZcWuAkYs9zPcNgmadj1fhJT6uJrfiMSmC7bMtDX1vewztZzLDnckJTdwjjdzunysAleqlWyi44yQkyX+EKcNY+bc++Gq6VYTReTyV/YrrD8XvxExxHdARnsDqSYj7WHpFNuhlZKlO1lb+dXX5e4/evV4cBk+jdI/2K35iP3K1jS95bwfLzt21u/0QWXWrWH41aaPVjmW3SaJ+3AaPoyfFfdSoR7ZEM0H4OR4X/ja+6elajwSjU9YdLLa2s1w391GzAdrfRHrIrPGOZIsfMuqWiWvr+GFst0km9KeeVB35SfHj+lW+XtiL8n1Ww4HswcerqrB+5MZg+Ydlf9q2Pn/6T1us+BTyaH8ID5iz/Ky/u1rJpPOS02P9kx/oR/G7/ZNU1P60SY8MxPV8/wA6tfy0H7xK3S4KG4bcv7PP5zF/31yNAv8AlmNnwimbBhm8uMf5c/vFrT1KLlQ0iIbPJtW5jG95IJABPDJPIDPM14yvpl1kt1hG12xRxIBk4rl3VqLaQyLysiLCsEtmNQymWtFUx0WZfthscrBKBxDNGfBhvD9k+uvYdAteZQZm10fapF32AaR6TRzxn+4mZR5rhXX2sw9FegksM5ZptVA8NAGBfCJc/G7cdlu5HiZD/AU6rhgXvRQ/Bx46kT9kV4DXSzbI71axBEvBXMsYqQutUiyng6IrRFbFTLtu3ybE9937oP4V7noX6D/swX/IgNlGrMF7JcfGlZliSIqoYpku7A7xHEjya6WsvdNfchMFlkLtI0TFa300Vuu5GFRguScbyZOM0/TWOcFL8kSWGaLtvP8AMLL8on/pjWfTN+pImXxRV9jenILW5ne5mWJTDugkkZPSKcDHXitN0XJbEI2TV/W61vJHjtZTI0a77HdZVwSAME8+NYfRlFZZdNMzf4Q58qx82598Na9O9ikjHYpirBlOGUhgRzBByD6wK0SWdip3e3Jlkkkb5UjO7eLEsfaTUpYA+nbz+xT+Yj9wKxfvL+D5k0fZNPKkUeN+RgqjtY8h662S2IGrLg4PAjhg8x2g1C/JDNn+Dly0h/4X/XpF5KH23zTe5BDaKeMpMknckeAg9LHP2KjTwzuDZH/B80Nlrm6YcFCwxnvbypMejcHpq178EG0nrB7Dw9HZ2VljHgvk+WdnN4kOkrOSVwiK/lMxwACjAZPia3zWYYKIvG2/WG2uI7aO2nSVkeVm3DvBQUUDJ7SaRp4OOSWWHZIf6Ffxu/2DSNT+rEtHhmI6BP8AObX8rB+8Wtr+JTyblty/s9vzmL/vrk6D9SY2fCMFsdJzQMWgmeIsMFo3KMR2ZXj1V1ZYxuKNG2LWclxePdTM8gt0JDOWf8JJ5K4LdYAf11z+pXKnTywMrXdI2fFfOrHudFcYODWCzkYhnPV6mOiZ7ta4WYI4Hpo8epvur1PQG/Xf9Ctb+mP/AIOHzd92b8H7D/8A1Xr7OTkGy0sANQBhfwi7T8NZy9TJNH6VZGHsc+qnVcgWfVa66S1gftjT1gYPtFeE6jDsukjt0yzWiwQmuLY2RIcqaIC2etWiPBUy7bx8ix86690Fe56D+g/7Off8isbMtboNHtcG4WQiVIwu4oYgozHjkjhxrqaqj1oduRKlgg9d9Pre3ctwiMisqhQ2C2FTHlY4ZPdT6K/SgohJpmn7bx/R9mMcRIg9Vsc1n0svfImSwZVq5q3cXrtHaoGZQGbLBQoJxkk99bHNR3ZGMmx7K9RrmwmlkuDGRJFujcbJUhwcHh2Z9VY7r4zWEHa0Qvwhedj4XXvgq+m4IkUjVzVv41o+/kQHpbZoJFx9JCsvSr6gD9mnyliSIKn1f77DTQPqC4P9Cn8xH7kVgfzL+D551HH9I2X5xD+2K2z+LKJlk21auC2vulQYjut6QY5BwR0q+sg/apdMsrDJZZfg4j+v/wDhP/cVS/kCh7S9OfG9ITyKcordEnmx5XPpOTTa1iJBH6P1svIIRBBcyRRAsd1CF4tzO8Bn20dqby0WNt2J2EgtHurh5JJLluDOzORFESFALE82Zz6qzXSSewGYac2YaQhnaKGB5kydyRMbrLnhnJ4HtBp8bY4IHGjdj+kZMb6xwjr35ASPsrmqPUQj5JSNr0Pq2trYC0gkAIjZekZN7LSZ33KAjnk4Ga5k9TGU+5jFFlR0XsetInR2uLiRkKsBiONcqQRwAJ5jtqbOqxSwkSqsl503oqC6CrcwiVVYsFYnd3iMZIHPhXK/ybrbcI4bGelnyIWmh7aIYhtYEH1Ykz6yDWW3q+oZeNKHskhPM1y79ZdcsTlkfGuK4ODXMnIskJvWObbYxDGc0+tD4oy7bJeYS3izxZmkPgo3R7XPqr2P0/TmUpmXXS9qRcvg92G5YSykcZpjjvWNQo/W369LPk5ZqVUA8NQgKJtm0EbnRzlRl4GEyjrIUEOP0S1Mg8MDP9k+l96J7cnih3170c+V6m9hFee69psSVi4Z09HYnHtZpML15K2ODVKOB6prKm8imj2tMXsUwZft3+bsfOuvdDXvPp9/8L/s5+o+RS9StR5NIiVo5o41iKBi4Zj5e9jdA8012L9TCiPdPgTGHdwaLqxsnht5lmuJ/jG4QVQR9GmRxBYliTg9XCuVZ1mvGIjI0MNuzZsoCf8AM/6L0zpNnqKUgujgpGyzWiCwluHuS+HiVV3F3iSHz6K6d0PUWBKeDSNEbUIru5jt7W2lLSNgvIUVVUcXbdXJOAD1jjisi0irj3ZLdxX/AIQLZNie0XXvt6dpJZQTFfg+jyb4EcD8WyOog9OCDTLnjcoZ5tA1d+I3ksPKM5eLvjfJUeI4r6KbXJNE4N9eNm0OFVWZms1VQoJJLRAAAeNZX8i3gyTU3ZzpBLu2mktjGkcsbtvsindVgTgAmtErI4e5VJmxa96qjSNqYCwRwweNyN7cYcOI7wSD41mhNxYEPqPqCNFx3SvdhjcrGu8EEXRbgkGV3mbJ/Cd3Krzt7nksoSfCIeLUPQUHCWTpCPxpi36qYHsqrv8A9miGivnxFjhb7QdvxitEY90Ib9uq+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zDX0D6dz9u/7ObqPmd7BuMN759t+zLT+uPGnWSNP8jTxXkYyb4NnG5T9rGgbi7t4IbaFnbpjITlVVVEbLxLHmS3LuNes6Rimtub5MduZPYoNpsgvm+caCLxkLexRXTlraY+RXZIvmz7Z5/J8rTyTrK5QooVGUJk+Ud5jx4DHKst+vrmu2LLQrfLJXXbROjrh4v5QnCmINuxmUJ85ulmYL5RJ3V9VOqc4QWET2OQx0TpzQ9gHFoxG/u724sjliud3Jbs3jV5uU/kOr0s5cI9utpdtkGO3eRhwBbcXA54B4nFVTUVszVHps5PdjOXadK3yII18WZ/4VV24NlfR4N7saSa9XbcnVfNUZ9ZpLtZuj0eiPgay6euHHlzyH7RHuqvqNjY6KmPESIunJ4sST38ffVHNmuuuK8IZStwoTHYS8DKU01MyWJMZuaYjLLBpuzLW8ECzuGwR8wxPA9sbeHDHj3VW6vvhtycXV0dr74llv8AVlXlMm8A2YyrFcvCY5GkHRnPWzHIPVw41yZal1+1mRQzuTUEYRQq8lAHHieHWe/+Nc2y/LGqJ7msk7MsukeE1nlMtg5LUhyJSOGNZrJl0hN3xWbll0sjKeWtdcRsY+DPtpWs/Qx/F4m/CyA7xz82nX9ps4Fel6L0/vl6k+EI1VyisIb7CtUTNN8dlX8FDkRZHy5ORYdyj2mvXy22RyDfQKUB7QAUAeEUAV3XrVSPSNsYX8lxlonxkxvjgfA8iKlPAGAaE0rPom6kguUOMgSJn1SR9ufb41k1+gWqhtyaKL3WzYNH36SoskTBkYZDDl/+14TUaedcnCR2U4zWUScE3bWSEEpZlwJnBiOmdD2t20ZuYBJ0YIRWZigzjeO6MDJwOPdXdr+oZaeHZVHYxPT5eZDjR9hDApS3hjiU4yEULndzjPbzNZtR1i3VR7J8FoUKLyOFNZYzwXOt6nrUTfLK9qPd6mxtDAhpHSIgj6RgGbICIXRDI3YpfhkDjxru9M07n73wJnu8IxTSeiWeVj0+ZXJYrcA28zZ4/SO43irYrvN7GuuSjyiNurGWL52Nk72B3T4NyPoNU7jfXKLCFuz+NUePBqgPoTSmzXAeR1RjmPIhVRTOL6AocHrAIPUwPWD10NFq5KXBHyVKHv4jKWmoxTZxBZu/zaM3eAcD08hV0zJNpIVXRPELJKqueSRgzyk9yx9fpFMzjcyTsj/ZsWqOmDJGIJmAnjXgrSK8zxgDypAgwrZ6smud1HTudfeuTly9syczXlZzGpHJes8rC2DwmkzsRODgtWaVpKQnJLik4cmMUcjOWatEIIbGP4Kdrtrilmu6mHnYeSvUn1n7u7rr0HS+mS1Eu57IVqL41rbkz7UjVOfS1y2XYRghp5jxIyfkrnm5AOB1V7WMY1R7UceU3J5Pp7Ruj44IkihULHGoVVHIACqFR1QAUAFABQB5igCo7QNRodJRYbEc6Z6OUDJXP0WH0lOOXpFSpNEGERTXuhrgxTIQDxKEno5QDjfjb7x6az6zQVaqOOH+R9N8oP8A0alq5rNDdrvQt5Q+UjcHXxHX414zWdOs07xLg7Fd0bUT0U9cudRLgO0lrPKGBbQoGqYzaKYPQadG1FWj3NPjNFcDPTWiILyIRXSFlUkqVJDISMEjtrvaHqypj2SWwicJd2UUu52d3MYxY3gkj59FMMew5Q+gCu/XrqbeGMVuPmiDlsbu1z0tlJGOswM6L4kJvIfSKe2maqpwlwxh8ajfm/H/AKkSE586PB/VFVZsgmuDkxjmCp83e9xpTOjUxaMVRmhjtKELJzVm1S5EltI26WG9C3PccfKAH1geXdTYruOfrZypkrYceSuaUsHhdo5Vwynj2dxB6xS2sPB0ar42wUo8EVIvHA4nsHOmIRbJErZ6v3c3yLSR1/6m8E8cMQKt7Vuzm3XVx5ZZLDUC6I3Z7pLZD8pIRlmHYSuPaTSLtdTXyzBLURl8VkuGgdBW1khW1jwWGGdjl2HjyA8K4Wt6x6kXGsS4ylLMh+WrhTtQ7B4WrLOzJbBwz0reRZIQkmq0a9y6iM57jAJJwBxJPADxrVChyeEMwkZvrdtGVcx2RDv1y/RXzB9I9/KvT9O6G3id3/wx6jWY9sCC1E1DudKSGRyyQbx35mGWc58oR5+U3VnkPZXqY9taxE5bbk9z6Q0HoaG0hWG2QJGvIDmT1lj1k9tLbyGSRqACgAoAKACgAoAKAInWDQEF5EYrqMOp5dTIe1W5g+FSngDCtb9mN3YN09mzzRKSQyDE0Q+so5jvX1VaShYsTLRm4vKE9X9pjLhbxd8f4ifK9K8j6K4mr6EpLuqZvp1viRo2itMRTrvQSK4+qeI8RzFeY1GhsqeJo3xlCa9rJOOesLpQSgLrPSJ1vwLcRUSCqruiUcDsPVlcyO08LU2NzKOIrHOw5Ma3U9Rur4kUcIsRuY0k+diik72RSfXit0Os3LlJkKDj8ZYGL6As252iDzSV91ao9c/lEdG6+PExtc6oW7I3xeICUcVDu+43cSvEGt2j19Opn2tYZZ6/Uw5exT4bqHo1Y26ljvAqJJfJK8GGSMNx6wa6M+2PKOnp/Vu37ml/0W3VPRkXRx3LwKrFt6ILI7eSPpEnr48qy6vWQ0kO58s5mputlN0qWUTd7bQSv0kkCM2AMtk8B3cq5M+u54iJrVla7YywdwFY/mkRPNVR91ZJ9YtfGxV1uXylk6ecnmTWC3X2z+UiyqS4E+krJLUP8l1E5aSlOTZZROGmo7Gw7ciD3FMVI2MMCElx/v8AjTI0NvYvjHJTdYtoNtBlUPTSfioRug/Wfl6q7mj6LddvLZCbNVCHG7M30nrBeaSkEShm3j5MMQJB49fWfE16nSdOp0y23ZzLb5Wcml6i7GApEukyGPAiBT5I/Kt19XAcK1uzwhBstvCqKFRQqqAAAMAAcgAOVLAUoAKACgAoAKACgAoAKACgDwigCla4bNLS+y270Mx/vIwASfrpyb2Hvqysa2BmQawbMtI2LdJBmZV4iSDeEgA7UzverNMlGuxYksloyceBnoraZcxHdnRZgO3yJB4kDGfRXI1PQ6bfhsa6tdNfIuuitotpLgMxiPZJy/SHCuFf0S+vhZN0NXCfOxa7W9VxvRsrjtUhvdXKt0s4fJDk4y4Y5W4rM6SHAUE9L9Mo4nouKj0iOw9Wfwx/vNT2sr2ZO+mFVakHYxSK63SCOqn6e2dNimisq01gj5tDWbkkxyDJZiodgmW+UQucDJ7K9Muu1S+UXkmuzUVLEZIfCVAqpGoVEGFUdQridR1stU84KRg03JvdnPT1zexvkZ2nhuKn0mT2vycNc1dVE9gm1xUqksoibT06NP4LYRB6U1stYM9JOgI+iDvN6hXQp6bfa9olJW1w8lN0ttTXlawE/WkOB6EX7yK7VH0+3+ozJPXL9pU5dI3+k5OjTpJif7uMEIPOA4Aeca7dGhoo+K3Mdl858l61X2ITPhr+YRL/AIcWHcjsLngvqNaHZjgSbHq9q1bWSblpCsY6zzdsfjOeJpUm2BLgVAHtABQAUAFABQAUAFABQAUAFABQAVAHhFG4EHp/VGzvB/ObdHb8bG6/6Y41dSa4IwZrp3YXGctZXTRn8SUb6+hxggeINXVr8h2lHv8AZnpW1YtFEz/Wt3yfUMGokqp/JZLxnKPBHrrfpG2O7K7g/izoQ36wBrJPpOms3xgdHVWIlrXarMPnII371Zk+4isFn05Xn2yHR6g/KJi22qQH5yGVT3FHHryD7KyWfT1i+LQ6Oui+USkG0iyPOR18Ub7s1ll0LULxkZ91Wx7Hr1ZH/mUHiGHvFIl0fUr9hdair8iq65WZ/wCai/Spf+L1H8GT61QHXGz/AM1F+lUf4vUv9jB3VLycPrxZD/mo/Rk1ZdI1P8WV+4q/kNZNodkP77PgrH7qdDouofKI+6qXkj7najaj5Kyv4KFH6xrZD6fufLSKPXVrgiLrasc/grUfbkJPqVfvrZX9PL90hM+ofhENebR7xs4Mcfmrx9bGtlfQ9PDncS9dNjOC10nf43EuZ1Pcwj9Zwlb69Np6vikIldOXktGhtit9Ljp2it168npG/RXHvpkrF4Fmg6v7GbCDBn37lvr4WP0Iv3k0t3MEjQbDR8UKbkMaRoPoooUeyl5bJHOKAPaACgAoAKACgAoAKACgAoAKACgAoAKACgAoAMUAFAHhFACVxao43ZEVh2MAw9RoArOkNnWjZvl2cYJ60BQ/q1b1JICvXuxLR7/IaeLzZAw/XU1ZWsMEJc7BIzno7517N6FW9zCrq78kNEfNsEm+hfRHxidfcxqPVDA3bYPdf5qA/Zkq3rIMHP8AwHu/81b+qT+FHrIMHa7BbjrvIR4JIf4VHrBgeQbBW+nfgdywH3mT7qPWYErabCbYfOXU7+aI4x7mo9dhgnrHZBoyPGYmkP8A1JHbPoGBVHdIMFl0ZqrZwfMWsKd4Rc+s8aq5tkk0FqoBigAxQB7QAUAFABQAUAFABQAUAFABQAUAFABQAUAFABQAUAFABQAUAFABQAVAHlABQAVIBQAUAFAHtABUAFSAUAFABQAUAFABQAUAFABQAUAFABQB/9k="/>
          <p:cNvSpPr>
            <a:spLocks noChangeAspect="1" noChangeArrowheads="1"/>
          </p:cNvSpPr>
          <p:nvPr/>
        </p:nvSpPr>
        <p:spPr bwMode="auto">
          <a:xfrm>
            <a:off x="215900" y="-47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TEhQUEBIVFRQVFxQXFxgXFxQVFRQYFhQWGBQXFhcYICkgHBolHBQVITEhJSkrLi4uGB8zODMsNygtLisBCgoKDg0OGhAQGy0kHCQsLCwsLCwsLCwsLCwsLCwsLCwsLCwsLCwsLCwsLCwsLCwsLCwsLCwsLCwsLCwsLCwsLP/AABEIAKgBGAMBEQACEQEDEQH/xAAcAAABBQEBAQAAAAAAAAAAAAAAAwQFBgcCAQj/xABQEAACAQMABgUGCAkKBAcAAAABAgMABBEFBgcSITETQVFhcSJygZGhsQgUMjNCYoLBI1JzdJKisrPRFSQlNDVDU1TD8BdEY8KEk7TE0uHx/8QAGwEAAgMBAQEAAAAAAAAAAAAAAAMBAgQFBgf/xAAvEQACAgEDAwMDBAICAwAAAAAAAQIDEQQhMQUSQRMiMgYUUTNCUnEVYSOBFiSR/9oADAMBAAIRAxEAPwDcaACgAoAKACgAoAKACgAoAKACgAoAKACgAoAKACgAoAKACgAoAKACgAoAKACgAoAKACgAoAKACgAoAKACgAoAKACgAoAKACgAoAKACgAoA8zQAZoAM0AML3TdvDxmuIkx+M6A+ompwwIS52kaMTnexHuUlj7BU9jIyRs21/RY5TO3mxSH7qsq5EjJ9tejhyW4PhH/ABNT6UiMif8AxwsP8K5/8tf/AJVHpMMnS7btHda3A8Yx9zUemwyPYdsWizzmkXzopP4UelL8Ekja7S9FvyvYx52V94qnawJyx0/azfM3ML+bIhPqzmjDAkc1ABmgD2gAoAKACgAoAKACgAoAKACgAoAKACgAoAKACgAoAKACgDnNQBAac10srXhPcxhvxFO+/wCiuTVuxsCiaY23RrkWlq0n1pXEa+O6oZiPHFMVX5Apl7tW0ncHdhdUJ+jDHvMPSd4+yrdsI/JkqLfCI+XR2l7v503LA/4sjIv6GQPZSJ63TV8yGLTzfg7tdmNyflNCnpLH9UVjn1nTR4Gx0djJKLZW/wBO7UebET7S9ZZdfrXxixi0MvLH8WyuD6dxM3gI1+40l/UTXEBi0EfLHA2X2vW85+0o9y0h/UVv8UT9lD8s9/4XWfbN+mP4VVfUV38UT9lD8s5fZbadTzj7a/etW/8AIrf4oj7KH5Y1m2UwfRuJl8RG/swKbH6jf7okPQLwxjJsnb6N4PtREeshzWiP1FX5ixb0D8Mi7vZfdLxVoX9JUn1itEOt6afJR6KaG8OiNL2fGH4ygH+DIzL+iDj2Vsr12ms4kKensjyiQsdrGlLchZXEmOazR4b1jBrT2wlwxTUvKLlobbuh4XloyfXiffHpRgCPWaq6yDQNBa+2F3gQXKbx+g53H/RbFLcGBZCagDqgAoAKACgAoAKACgAoAKACgAoAKACgAqAEbq5WNS8jBEAyWYgAeJNStwM01o2y28OVs4zcv+MTuRD7WMt6B6aZGtvkGZzf606U0oSiM5j5FYgY4h5z54+BPoqLLa6VmTRaFcpcDnRWzCQ/1iZYx+LGu+f0jgD1GuTd12qG0Fk2Q0Uv3MtthqJZxf3XSHtkYt+rwFcm/rd8/jsaY6WtclktrNUGEUKOxQFHsrl2ayye8pDVGEeELi37qyu0v3CggqrtKuR2IKp6mCO8Wisi3Lq9HtrVp9PbqMuCFTuURT+T8cWKgDmcjhW2HRtS3vsV+4/CYhAsTnEdxE7YzhSMmny6FdjaSZZ22R3cXgW/k8ngCpPnCsz6Pq14K/c45Qk1qQcGuXcp0ycJ8l42KSyhM29U9QYpHBgqVaW7hMwUyNpPcIXNirjEiK47GUN760162yv4yIai+UVfSez6zl/ujEe2Mlf1eIrq09cvh8txEtJW+Cm6U2WTLxt5klH4rr0bevJBPqrsUdepntNYM09DJboj9Ha06U0UQhaRE6o5gXjPmk/cfRXVhbXbvFmOUJReGafqrtst5sJfRm3c/TB34j48N5fTkd9S68FcmoWd2kqB4nV0PJlIYH0iqPYBxQAUAFABQAUAFABQAUAFABQB5vUAZ9rptSt7MmO3AuJxkYDYjQ/XcZ49w41dRyBk9wdIaZffkYtGDwJysCeavWfWe+lX6urTr3PcdXTKfCLboLZ5bxcZiZ3+sMRg9yfxNef1XXJyeK9kb6tHGPJcYbbAAAAA5ADAHgBwrg26mU/k8mjZcIcpBWZ2oj1PyLrDSpWN8FHMUEYquZMjuO1Sp7GyO493alUsq5AFq3pvGwZZWdpc7raRKi/g3f8ACNnky8UXHYeJz3V7XpMIw0+Yc+S2jSnf7inaI0RLLG7xpvLH8o5HDhnlz6q2NOXB37L6qmlJ8i9lYSTkJEu8xGccB48TSlFuWxNt1dUe6eyI2+gkt5sbu7LGykAEEhhxUAj0UzdPcmUq7qsrhm03GSFLjdcqC4ByA2OQNeZ65VB2qUefJ5arZtLgR3a4bqHJnhWqOonJ4UqvY0HccGOjcnuE2gq6tw9y6mJPBV1Zl7F+8aXNmrqVdQynmGAKnxBrVVqZ1vMWWfbLlFD1h2ZQS5a2boH7MFo29HNfQfRXf0fXZw2s3Rks0ilvEpUE2kdDS5RmjBPV5UEuO3qJ9Rr0dGpq1CzBnPsplXybFqLtbt7wrFcgW05wBk5ikP1WOMH6p9tMcGheTShVAPaACgAoAKACgAoAKAELu7SJGeVgiKMszHAA7SaAMN132kzXjm20eGSJsrkZ6Wb71XHVz7cUzEYLumyYpy2R5qxs9RcPdgO3VEPkL2bx+ke4cPGuDres49lS/wCzoVaRJZkaDBbAAAAADkAOA9ArzVt057tm3aKwh0kFZJz2KOYskdJy2VchULUqOSjZ1u0xVkZPdymKsjJ6FpirIye4q/pYK5OgnYKdXpnLhA5pEJro0Ys5o5XRWIDIpYbxZSOS869F03T2VQakTp23dFxRU9Q9PR2vTdKGKyBAAozkgtn2GuhGWDr67RzvUXHwK6qaZjtZWeRWKlSBjBIyQfupcJJPLLa3SzuqUY8oibG5R79JZmCoZt9mbgAMllz6gKnPdLYfqISr0nZFb4Nbby/LUhlbkVO8MeIrha7RWSsc8bHmIS7Fh8iWK5UqsDk87gRS3XgnJ5iqOJOTzFKcCcnhWlSqyCZyVpbrLZE2jque0spDeWGmRtGxmMryyV1KSKGU8wRkH0GtlOolW04svhTW5lut2zbdzJYjI5tCeJH5Mnn4GvVaHrSn7LTn36PG8RfZ1tUltCtvfFpLcHdDHPSwY4cetlHYeIrvPEllGBxaPoCzvElRZImDIwyrA5BHaDS+CBxQAUAFABQAUAI3VysaM8jBUUFmJ5ADmajyB8+6561z6XuFgtlIgByiZxv449LKeocMgdXeaZKUao98i0IuTwi36q6rx2i+T5UrAb8nWe5R1LXk+o9TldJxXxOtVSq0WaKKuHOYyUh0keKzuTYqUsiooUSvcegU1RIOwKaqyMnWKYoEZPQtNjURk7C05UkORzMwRHchmCqzYX5R3RnA763aTSqyeJC5SeDKNP623k5K9LFaoScRJKGkx9YplifDFeijXCtYijRXTBbvcgIrHjkuST1hDx9LlarJtnVqwuELW56v9++kS2OrXlofOeFUWCP3EZc1aOzG2JqInozSbwNvRXJgbu3sN4gZB9IrUmcXUVwksNGsalawy3e8k6oSq5EqLIobjxDKygZ8DWXU6aqyOcYZxbYek/aWLdrz06QUg3aS6G+ET3JHoibqU+qj7K18RD1IiUxCqzuyoqDLFjgKO01NXTbbHhEO1Ig21usd9UF3GzOyoAgZ/KYgAEgYHEitkfp66W8in3K8CmuOn4tHwiWSOWUF+j8jcG62CRvFjyODyzV9L0Om1tSluis75IiNTNeE0hNLEtsYhHEX3jLvk+UFxuhQBz7TT9b0TT6fTynHdoiF8nIsssVeLk+1nRUmM5YqbXMcpFF141JW6BlhAW4A8BL3N2N316TpvVXX7LODPdp1JZXJVdm2vcmi5TDcBjbM2HQ/KgbkXUe8ddetTU45RyJxaeGfSkE6uoZCGVgCCOIIIyCD2UtgK0AFABQB41AGI7ZtbGmlFhbnKr86BxMkhxux+A9pI7KbHEU5MlRyyU1O1bW0i8oAyuB0jY7OSDuBJ8a8h1TXyun2r4o69FKislphjrh2SLyY8CYpHIqTOwKtGJTJ0FpyiB0FpkYkNnYWnxiVydqlaIVlWztVrRGojJ0qVojUVyeXEeUcYByjjBGQfJPDHXW3TQ7Zi542MMtNAaUnUYglQY5BRAo+yN2uq8eDfC2uHLJex2aXh+X0aeL5PqApbRoj1CqJYrHZo4x0lyv2UJ9pI91LdRb/ADXavbElm1LtIwOmmbH1nSMGpVGTLPrF0nthCui9CaNkLiBYpim7v+X0m7vZxnHbun1VMq3HwZ59RvnzIjtNa66N0fK0JixKmN5YoVOCRkeWcDlToUyksmSd028tlfvdt8fHobORuzpJUj9iBvfTPtc8sX3ZJ/ZxrdNpEzvJDFFFHuKu7vMS75JyzfiqAeX0hWW/SVQSiuWWU2ZvrNtUupZGNpKYIASECgb7LyDOxGQTzwOVa6dJXXHgq5NlQudY7mUgyXM755ZlkwcHqwcU9JLhEbm5ai6UkudD78zF3CXMZY82VFYLvHtxXK1VfbqIuIyLbiYXq0/86s/y9t+9WutlizZ9t39QP5zF7nrh9M/WsHz+KKhsIb+d3P5v/qLWrqzzpJC6/mbIRXzayGWdRMSkSs/xYxMZTx1phPI1SM42m6r9IhuYV/CID0gA+WgHMfWHtHhXqejdQcX6UzPq6O+PdHkfbCdcTvfEJ2yCC1uT1Y4vH38MEemvUzick20UoD2gAoAg9dNOCzs5p+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wDCFVens2AB3opfKwOIDru/te2qULBDH3weZPIv+GcG2OB1+TNy8ce6i+O6JQwn2U395LJcXEsMLTO0hUlpGXe4hfJGOAwPRU+tFbIMGday6LFrcywCUS9E26XClQWAG8AMnkevupkd1kjJ9E7ONC/FdGwoflOhlfzpBvewYFYbfdYi3gwnZlAr6TskkUMpfiCAQcRsRkHvArbY8RZBo234fgLLPVJMOXIGNeA7uVZNHKTzktMf7Kv7FbxvP2WpepX/ADRCPxZimr39atPy1v8AvVroS4ZQ23bj/Z5/OYvc9cTpqxdYOs4RTdg/9bufzc/vFrV1Rf8Ary/orX8jZ6+eTR0jkisk0iyYhOgpcXhjIsj5k7uHv9FdCqeNxy4MJ1ksmsL4mA7u4yyxHs45UeAII8K+gdP1Hr0pnI1FfZI+n9XdKLdW0NwnKVFbHYSOI9BzTmsGckqgAoAx/wCEHpEiO0t8/Ld5W8IwFX2yE+inU8kMc6j2XRWcC9bLvt4vx+8V43qt3qXP/R2dNDtrLVAtcKbLNjlaWvyUO17600xhJ+5ipMgtb9bYNH9H00csnShihQIF8jd3gSx4Ebw6uuvTaTo1Vse5SMsrpLYpd3tmA+ZsRjqMk5/ZVce2utX0ahcindIaWO2WfpVM0EPRZG+FDBsZ4lWJ5jvrV/jqUsRRT1JMs+2rSk0EFs9vPJHvSsh3HKh1MW8M48BVdJFZcWuAkYs9zPcNgmadj1fhJT6uJrfiMSmC7bMtDX1vewztZzLDnckJTdwjjdzunysAleqlWyi44yQkyX+EKcNY+bc++Gq6VYTReTyV/YrrD8XvxExxHdARnsDqSYj7WHpFNuhlZKlO1lb+dXX5e4/evV4cBk+jdI/2K35iP3K1jS95bwfLzt21u/0QWXWrWH41aaPVjmW3SaJ+3AaPoyfFfdSoR7ZEM0H4OR4X/ja+6elajwSjU9YdLLa2s1w391GzAdrfRHrIrPGOZIsfMuqWiWvr+GFst0km9KeeVB35SfHj+lW+XtiL8n1Ww4HswcerqrB+5MZg+Ydlf9q2Pn/6T1us+BTyaH8ID5iz/Ky/u1rJpPOS02P9kx/oR/G7/ZNU1P60SY8MxPV8/wA6tfy0H7xK3S4KG4bcv7PP5zF/31yNAv8AlmNnwimbBhm8uMf5c/vFrT1KLlQ0iIbPJtW5jG95IJABPDJPIDPM14yvpl1kt1hG12xRxIBk4rl3VqLaQyLysiLCsEtmNQymWtFUx0WZfthscrBKBxDNGfBhvD9k+uvYdAteZQZm10fapF32AaR6TRzxn+4mZR5rhXX2sw9FegksM5ZptVA8NAGBfCJc/G7cdlu5HiZD/AU6rhgXvRQ/Bx46kT9kV4DXSzbI71axBEvBXMsYqQutUiyng6IrRFbFTLtu3ybE9937oP4V7noX6D/swX/IgNlGrMF7JcfGlZliSIqoYpku7A7xHEjya6WsvdNfchMFlkLtI0TFa300Vuu5GFRguScbyZOM0/TWOcFL8kSWGaLtvP8AMLL8on/pjWfTN+pImXxRV9jenILW5ne5mWJTDugkkZPSKcDHXitN0XJbEI2TV/W61vJHjtZTI0a77HdZVwSAME8+NYfRlFZZdNMzf4Q58qx82598Na9O9ikjHYpirBlOGUhgRzBByD6wK0SWdip3e3Jlkkkb5UjO7eLEsfaTUpYA+nbz+xT+Yj9wKxfvL+D5k0fZNPKkUeN+RgqjtY8h662S2IGrLg4PAjhg8x2g1C/JDNn+Dly0h/4X/XpF5KH23zTe5BDaKeMpMknckeAg9LHP2KjTwzuDZH/B80Nlrm6YcFCwxnvbypMejcHpq178EG0nrB7Dw9HZ2VljHgvk+WdnN4kOkrOSVwiK/lMxwACjAZPia3zWYYKIvG2/WG2uI7aO2nSVkeVm3DvBQUUDJ7SaRp4OOSWWHZIf6Ffxu/2DSNT+rEtHhmI6BP8AObX8rB+8Wtr+JTyblty/s9vzmL/vrk6D9SY2fCMFsdJzQMWgmeIsMFo3KMR2ZXj1V1ZYxuKNG2LWclxePdTM8gt0JDOWf8JJ5K4LdYAf11z+pXKnTywMrXdI2fFfOrHudFcYODWCzkYhnPV6mOiZ7ta4WYI4Hpo8epvur1PQG/Xf9Ctb+mP/AIOHzd92b8H7D/8A1Xr7OTkGy0sANQBhfwi7T8NZy9TJNH6VZGHsc+qnVcgWfVa66S1gftjT1gYPtFeE6jDsukjt0yzWiwQmuLY2RIcqaIC2etWiPBUy7bx8ix86690Fe56D+g/7Off8isbMtboNHtcG4WQiVIwu4oYgozHjkjhxrqaqj1oduRKlgg9d9Pre3ctwiMisqhQ2C2FTHlY4ZPdT6K/SgohJpmn7bx/R9mMcRIg9Vsc1n0svfImSwZVq5q3cXrtHaoGZQGbLBQoJxkk99bHNR3ZGMmx7K9RrmwmlkuDGRJFujcbJUhwcHh2Z9VY7r4zWEHa0Qvwhedj4XXvgq+m4IkUjVzVv41o+/kQHpbZoJFx9JCsvSr6gD9mnyliSIKn1f77DTQPqC4P9Cn8xH7kVgfzL+D551HH9I2X5xD+2K2z+LKJlk21auC2vulQYjut6QY5BwR0q+sg/apdMsrDJZZfg4j+v/wDhP/cVS/kCh7S9OfG9ITyKcordEnmx5XPpOTTa1iJBH6P1svIIRBBcyRRAsd1CF4tzO8Bn20dqby0WNt2J2EgtHurh5JJLluDOzORFESFALE82Zz6qzXSSewGYac2YaQhnaKGB5kydyRMbrLnhnJ4HtBp8bY4IHGjdj+kZMb6xwjr35ASPsrmqPUQj5JSNr0Pq2trYC0gkAIjZekZN7LSZ33KAjnk4Ga5k9TGU+5jFFlR0XsetInR2uLiRkKsBiONcqQRwAJ5jtqbOqxSwkSqsl503oqC6CrcwiVVYsFYnd3iMZIHPhXK/ybrbcI4bGelnyIWmh7aIYhtYEH1Ykz6yDWW3q+oZeNKHskhPM1y79ZdcsTlkfGuK4ODXMnIskJvWObbYxDGc0+tD4oy7bJeYS3izxZmkPgo3R7XPqr2P0/TmUpmXXS9qRcvg92G5YSykcZpjjvWNQo/W369LPk5ZqVUA8NQgKJtm0EbnRzlRl4GEyjrIUEOP0S1Mg8MDP9k+l96J7cnih3170c+V6m9hFee69psSVi4Z09HYnHtZpML15K2ODVKOB6prKm8imj2tMXsUwZft3+bsfOuvdDXvPp9/8L/s5+o+RS9StR5NIiVo5o41iKBi4Zj5e9jdA8012L9TCiPdPgTGHdwaLqxsnht5lmuJ/jG4QVQR9GmRxBYliTg9XCuVZ1mvGIjI0MNuzZsoCf8AM/6L0zpNnqKUgujgpGyzWiCwluHuS+HiVV3F3iSHz6K6d0PUWBKeDSNEbUIru5jt7W2lLSNgvIUVVUcXbdXJOAD1jjisi0irj3ZLdxX/AIQLZNie0XXvt6dpJZQTFfg+jyb4EcD8WyOog9OCDTLnjcoZ5tA1d+I3ksPKM5eLvjfJUeI4r6KbXJNE4N9eNm0OFVWZms1VQoJJLRAAAeNZX8i3gyTU3ZzpBLu2mktjGkcsbtvsindVgTgAmtErI4e5VJmxa96qjSNqYCwRwweNyN7cYcOI7wSD41mhNxYEPqPqCNFx3SvdhjcrGu8EEXRbgkGV3mbJ/Cd3Krzt7nksoSfCIeLUPQUHCWTpCPxpi36qYHsqrv8A9miGivnxFjhb7QdvxitEY90Ib9uq+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zDX0D6dz9u/7ObqPmd7BuMN759t+zLT+uPGnWSNP8jTxXkYyb4NnG5T9rGgbi7t4IbaFnbpjITlVVVEbLxLHmS3LuNes6Rimtub5MduZPYoNpsgvm+caCLxkLexRXTlraY+RXZIvmz7Z5/J8rTyTrK5QooVGUJk+Ud5jx4DHKst+vrmu2LLQrfLJXXbROjrh4v5QnCmINuxmUJ85ulmYL5RJ3V9VOqc4QWET2OQx0TpzQ9gHFoxG/u724sjliud3Jbs3jV5uU/kOr0s5cI9utpdtkGO3eRhwBbcXA54B4nFVTUVszVHps5PdjOXadK3yII18WZ/4VV24NlfR4N7saSa9XbcnVfNUZ9ZpLtZuj0eiPgay6euHHlzyH7RHuqvqNjY6KmPESIunJ4sST38ffVHNmuuuK8IZStwoTHYS8DKU01MyWJMZuaYjLLBpuzLW8ECzuGwR8wxPA9sbeHDHj3VW6vvhtycXV0dr74llv8AVlXlMm8A2YyrFcvCY5GkHRnPWzHIPVw41yZal1+1mRQzuTUEYRQq8lAHHieHWe/+Nc2y/LGqJ7msk7MsukeE1nlMtg5LUhyJSOGNZrJl0hN3xWbll0sjKeWtdcRsY+DPtpWs/Qx/F4m/CyA7xz82nX9ps4Fel6L0/vl6k+EI1VyisIb7CtUTNN8dlX8FDkRZHy5ORYdyj2mvXy22RyDfQKUB7QAUAeEUAV3XrVSPSNsYX8lxlonxkxvjgfA8iKlPAGAaE0rPom6kguUOMgSJn1SR9ufb41k1+gWqhtyaKL3WzYNH36SoskTBkYZDDl/+14TUaedcnCR2U4zWUScE3bWSEEpZlwJnBiOmdD2t20ZuYBJ0YIRWZigzjeO6MDJwOPdXdr+oZaeHZVHYxPT5eZDjR9hDApS3hjiU4yEULndzjPbzNZtR1i3VR7J8FoUKLyOFNZYzwXOt6nrUTfLK9qPd6mxtDAhpHSIgj6RgGbICIXRDI3YpfhkDjxru9M07n73wJnu8IxTSeiWeVj0+ZXJYrcA28zZ4/SO43irYrvN7GuuSjyiNurGWL52Nk72B3T4NyPoNU7jfXKLCFuz+NUePBqgPoTSmzXAeR1RjmPIhVRTOL6AocHrAIPUwPWD10NFq5KXBHyVKHv4jKWmoxTZxBZu/zaM3eAcD08hV0zJNpIVXRPELJKqueSRgzyk9yx9fpFMzjcyTsj/ZsWqOmDJGIJmAnjXgrSK8zxgDypAgwrZ6smud1HTudfeuTly9syczXlZzGpHJes8rC2DwmkzsRODgtWaVpKQnJLik4cmMUcjOWatEIIbGP4Kdrtrilmu6mHnYeSvUn1n7u7rr0HS+mS1Eu57IVqL41rbkz7UjVOfS1y2XYRghp5jxIyfkrnm5AOB1V7WMY1R7UceU3J5Pp7Ruj44IkihULHGoVVHIACqFR1QAUAFABQB5igCo7QNRodJRYbEc6Z6OUDJXP0WH0lOOXpFSpNEGERTXuhrgxTIQDxKEno5QDjfjb7x6az6zQVaqOOH+R9N8oP8A0alq5rNDdrvQt5Q+UjcHXxHX414zWdOs07xLg7Fd0bUT0U9cudRLgO0lrPKGBbQoGqYzaKYPQadG1FWj3NPjNFcDPTWiILyIRXSFlUkqVJDISMEjtrvaHqypj2SWwicJd2UUu52d3MYxY3gkj59FMMew5Q+gCu/XrqbeGMVuPmiDlsbu1z0tlJGOswM6L4kJvIfSKe2maqpwlwxh8ajfm/H/AKkSE586PB/VFVZsgmuDkxjmCp83e9xpTOjUxaMVRmhjtKELJzVm1S5EltI26WG9C3PccfKAH1geXdTYruOfrZypkrYceSuaUsHhdo5Vwynj2dxB6xS2sPB0ar42wUo8EVIvHA4nsHOmIRbJErZ6v3c3yLSR1/6m8E8cMQKt7Vuzm3XVx5ZZLDUC6I3Z7pLZD8pIRlmHYSuPaTSLtdTXyzBLURl8VkuGgdBW1khW1jwWGGdjl2HjyA8K4Wt6x6kXGsS4ylLMh+WrhTtQ7B4WrLOzJbBwz0reRZIQkmq0a9y6iM57jAJJwBxJPADxrVChyeEMwkZvrdtGVcx2RDv1y/RXzB9I9/KvT9O6G3id3/wx6jWY9sCC1E1DudKSGRyyQbx35mGWc58oR5+U3VnkPZXqY9taxE5bbk9z6Q0HoaG0hWG2QJGvIDmT1lj1k9tLbyGSRqACgAoAKACgAoAKAInWDQEF5EYrqMOp5dTIe1W5g+FSngDCtb9mN3YN09mzzRKSQyDE0Q+so5jvX1VaShYsTLRm4vKE9X9pjLhbxd8f4ifK9K8j6K4mr6EpLuqZvp1viRo2itMRTrvQSK4+qeI8RzFeY1GhsqeJo3xlCa9rJOOesLpQSgLrPSJ1vwLcRUSCqruiUcDsPVlcyO08LU2NzKOIrHOw5Ma3U9Rur4kUcIsRuY0k+diik72RSfXit0Os3LlJkKDj8ZYGL6As252iDzSV91ao9c/lEdG6+PExtc6oW7I3xeICUcVDu+43cSvEGt2j19Opn2tYZZ6/Uw5exT4bqHo1Y26ljvAqJJfJK8GGSMNx6wa6M+2PKOnp/Vu37ml/0W3VPRkXRx3LwKrFt6ILI7eSPpEnr48qy6vWQ0kO58s5mputlN0qWUTd7bQSv0kkCM2AMtk8B3cq5M+u54iJrVla7YywdwFY/mkRPNVR91ZJ9YtfGxV1uXylk6ecnmTWC3X2z+UiyqS4E+krJLUP8l1E5aSlOTZZROGmo7Gw7ciD3FMVI2MMCElx/v8AjTI0NvYvjHJTdYtoNtBlUPTSfioRug/Wfl6q7mj6LddvLZCbNVCHG7M30nrBeaSkEShm3j5MMQJB49fWfE16nSdOp0y23ZzLb5Wcml6i7GApEukyGPAiBT5I/Kt19XAcK1uzwhBstvCqKFRQqqAAAMAAcgAOVLAUoAKACgAoAKACgAoAKACgDwigCla4bNLS+y270Mx/vIwASfrpyb2Hvqysa2BmQawbMtI2LdJBmZV4iSDeEgA7UzverNMlGuxYksloyceBnoraZcxHdnRZgO3yJB4kDGfRXI1PQ6bfhsa6tdNfIuuitotpLgMxiPZJy/SHCuFf0S+vhZN0NXCfOxa7W9VxvRsrjtUhvdXKt0s4fJDk4y4Y5W4rM6SHAUE9L9Mo4nouKj0iOw9Wfwx/vNT2sr2ZO+mFVakHYxSK63SCOqn6e2dNimisq01gj5tDWbkkxyDJZiodgmW+UQucDJ7K9Muu1S+UXkmuzUVLEZIfCVAqpGoVEGFUdQridR1stU84KRg03JvdnPT1zexvkZ2nhuKn0mT2vycNc1dVE9gm1xUqksoibT06NP4LYRB6U1stYM9JOgI+iDvN6hXQp6bfa9olJW1w8lN0ttTXlawE/WkOB6EX7yK7VH0+3+ozJPXL9pU5dI3+k5OjTpJif7uMEIPOA4Aeca7dGhoo+K3Mdl858l61X2ITPhr+YRL/AIcWHcjsLngvqNaHZjgSbHq9q1bWSblpCsY6zzdsfjOeJpUm2BLgVAHtABQAUAFABQAUAFABQAUAFABQAVAHhFG4EHp/VGzvB/ObdHb8bG6/6Y41dSa4IwZrp3YXGctZXTRn8SUb6+hxggeINXVr8h2lHv8AZnpW1YtFEz/Wt3yfUMGokqp/JZLxnKPBHrrfpG2O7K7g/izoQ36wBrJPpOms3xgdHVWIlrXarMPnII371Zk+4isFn05Xn2yHR6g/KJi22qQH5yGVT3FHHryD7KyWfT1i+LQ6Oui+USkG0iyPOR18Ub7s1ll0LULxkZ91Wx7Hr1ZH/mUHiGHvFIl0fUr9hdair8iq65WZ/wCai/Spf+L1H8GT61QHXGz/AM1F+lUf4vUv9jB3VLycPrxZD/mo/Rk1ZdI1P8WV+4q/kNZNodkP77PgrH7qdDouofKI+6qXkj7najaj5Kyv4KFH6xrZD6fufLSKPXVrgiLrasc/grUfbkJPqVfvrZX9PL90hM+ofhENebR7xs4Mcfmrx9bGtlfQ9PDncS9dNjOC10nf43EuZ1Pcwj9Zwlb69Np6vikIldOXktGhtit9Ljp2it168npG/RXHvpkrF4Fmg6v7GbCDBn37lvr4WP0Iv3k0t3MEjQbDR8UKbkMaRoPoooUeyl5bJHOKAPaACgAoAKACgAoAKACgAoAKACgAoAKACgAoAMUAFAHhFACVxao43ZEVh2MAw9RoArOkNnWjZvl2cYJ60BQ/q1b1JICvXuxLR7/IaeLzZAw/XU1ZWsMEJc7BIzno7517N6FW9zCrq78kNEfNsEm+hfRHxidfcxqPVDA3bYPdf5qA/Zkq3rIMHP8AwHu/81b+qT+FHrIMHa7BbjrvIR4JIf4VHrBgeQbBW+nfgdywH3mT7qPWYErabCbYfOXU7+aI4x7mo9dhgnrHZBoyPGYmkP8A1JHbPoGBVHdIMFl0ZqrZwfMWsKd4Rc+s8aq5tkk0FqoBigAxQB7QAUAFABQAUAFABQAUAFABQAUAFABQAUAFABQAUAFABQAUAFABQAVAHlABQAVIBQAUAFAHtABUAFSAUAFABQAUAFABQAUAFABQAUAFABQB/9k="/>
          <p:cNvSpPr>
            <a:spLocks noChangeAspect="1" noChangeArrowheads="1"/>
          </p:cNvSpPr>
          <p:nvPr/>
        </p:nvSpPr>
        <p:spPr bwMode="auto">
          <a:xfrm>
            <a:off x="368300" y="1476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4" name="Picture 10" descr="http://www.mysticmissile.com/images/pennzoi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0110" y="2971800"/>
            <a:ext cx="1229013" cy="70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circle(in)">
                                      <p:cBhvr>
                                        <p:cTn id="11" dur="1000"/>
                                        <p:tgtEl>
                                          <p:spTgt spid="5122"/>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wipe(down)">
                                      <p:cBhvr>
                                        <p:cTn id="15" dur="5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linds(horizontal)">
                                      <p:cBhvr>
                                        <p:cTn id="20" dur="500"/>
                                        <p:tgtEl>
                                          <p:spTgt spid="3">
                                            <p:txEl>
                                              <p:pRg st="1" end="1"/>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2000"/>
                                        <p:tgtEl>
                                          <p:spTgt spid="1026"/>
                                        </p:tgtEl>
                                      </p:cBhvr>
                                    </p:animEffect>
                                  </p:childTnLst>
                                </p:cTn>
                              </p:par>
                              <p:par>
                                <p:cTn id="24" presetID="6" presetClass="entr" presetSubtype="16"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circle(in)">
                                      <p:cBhvr>
                                        <p:cTn id="26" dur="2000"/>
                                        <p:tgtEl>
                                          <p:spTgt spid="1034"/>
                                        </p:tgtEl>
                                      </p:cBhvr>
                                    </p:animEffect>
                                  </p:childTnLst>
                                </p:cTn>
                              </p:par>
                            </p:childTnLst>
                          </p:cTn>
                        </p:par>
                        <p:par>
                          <p:cTn id="27" fill="hold">
                            <p:stCondLst>
                              <p:cond delay="2000"/>
                            </p:stCondLst>
                            <p:childTnLst>
                              <p:par>
                                <p:cTn id="28" presetID="22" presetClass="entr" presetSubtype="4" fill="hold" nodeType="afterEffect">
                                  <p:stCondLst>
                                    <p:cond delay="1000"/>
                                  </p:stCondLst>
                                  <p:childTnLst>
                                    <p:set>
                                      <p:cBhvr>
                                        <p:cTn id="29" dur="1" fill="hold">
                                          <p:stCondLst>
                                            <p:cond delay="0"/>
                                          </p:stCondLst>
                                        </p:cTn>
                                        <p:tgtEl>
                                          <p:spTgt spid="5126"/>
                                        </p:tgtEl>
                                        <p:attrNameLst>
                                          <p:attrName>style.visibility</p:attrName>
                                        </p:attrNameLst>
                                      </p:cBhvr>
                                      <p:to>
                                        <p:strVal val="visible"/>
                                      </p:to>
                                    </p:set>
                                    <p:animEffect transition="in" filter="wipe(down)">
                                      <p:cBhvr>
                                        <p:cTn id="30" dur="1000"/>
                                        <p:tgtEl>
                                          <p:spTgt spid="512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linds(horizontal)">
                                      <p:cBhvr>
                                        <p:cTn id="35" dur="500"/>
                                        <p:tgtEl>
                                          <p:spTgt spid="3">
                                            <p:txEl>
                                              <p:pRg st="2" end="2"/>
                                            </p:txEl>
                                          </p:spTgt>
                                        </p:tgtEl>
                                      </p:cBhvr>
                                    </p:animEffect>
                                  </p:childTnLst>
                                </p:cTn>
                              </p:par>
                              <p:par>
                                <p:cTn id="36" presetID="1"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par>
                          <p:cTn id="38" fill="hold">
                            <p:stCondLst>
                              <p:cond delay="500"/>
                            </p:stCondLst>
                            <p:childTnLst>
                              <p:par>
                                <p:cTn id="39" presetID="2" presetClass="entr" presetSubtype="2" fill="hold" nodeType="afterEffect">
                                  <p:stCondLst>
                                    <p:cond delay="5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blinds(horizontal)">
                                      <p:cBhvr>
                                        <p:cTn id="47" dur="500"/>
                                        <p:tgtEl>
                                          <p:spTgt spid="3">
                                            <p:txEl>
                                              <p:pRg st="3" end="3"/>
                                            </p:txEl>
                                          </p:spTgt>
                                        </p:tgtEl>
                                      </p:cBhvr>
                                    </p:animEffect>
                                  </p:childTnLst>
                                </p:cTn>
                              </p:par>
                            </p:childTnLst>
                          </p:cTn>
                        </p:par>
                        <p:par>
                          <p:cTn id="48" fill="hold">
                            <p:stCondLst>
                              <p:cond delay="500"/>
                            </p:stCondLst>
                            <p:childTnLst>
                              <p:par>
                                <p:cTn id="49" presetID="35" presetClass="path" presetSubtype="0" accel="50000" decel="50000" fill="hold" nodeType="afterEffect">
                                  <p:stCondLst>
                                    <p:cond delay="500"/>
                                  </p:stCondLst>
                                  <p:childTnLst>
                                    <p:animMotion origin="layout" path="M 1.94444E-6 4.44444E-6 L -0.98629 -0.00417 " pathEditMode="relative" rAng="0" ptsTypes="AA">
                                      <p:cBhvr>
                                        <p:cTn id="50" dur="2000" fill="hold"/>
                                        <p:tgtEl>
                                          <p:spTgt spid="8"/>
                                        </p:tgtEl>
                                        <p:attrNameLst>
                                          <p:attrName>ppt_x</p:attrName>
                                          <p:attrName>ppt_y</p:attrName>
                                        </p:attrNameLst>
                                      </p:cBhvr>
                                      <p:rCtr x="-493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U:\PhoenixTeachers\Monte\A+ Pix\Industrial Revolution\coal mine kid toon.jpg"/>
          <p:cNvPicPr>
            <a:picLocks noChangeAspect="1" noChangeArrowheads="1"/>
          </p:cNvPicPr>
          <p:nvPr/>
        </p:nvPicPr>
        <p:blipFill>
          <a:blip r:embed="rId2" cstate="print"/>
          <a:srcRect/>
          <a:stretch>
            <a:fillRect/>
          </a:stretch>
        </p:blipFill>
        <p:spPr bwMode="auto">
          <a:xfrm>
            <a:off x="228600" y="762000"/>
            <a:ext cx="8786308" cy="5029200"/>
          </a:xfrm>
          <a:prstGeom prst="rect">
            <a:avLst/>
          </a:prstGeom>
          <a:noFill/>
        </p:spPr>
      </p:pic>
    </p:spTree>
    <p:extLst>
      <p:ext uri="{BB962C8B-B14F-4D97-AF65-F5344CB8AC3E}">
        <p14:creationId xmlns:p14="http://schemas.microsoft.com/office/powerpoint/2010/main" val="6654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Rise of Unions</a:t>
            </a:r>
            <a:endParaRPr lang="en-US" dirty="0"/>
          </a:p>
        </p:txBody>
      </p:sp>
      <p:sp>
        <p:nvSpPr>
          <p:cNvPr id="9" name="Content Placeholder 2"/>
          <p:cNvSpPr>
            <a:spLocks noGrp="1"/>
          </p:cNvSpPr>
          <p:nvPr>
            <p:ph idx="1"/>
          </p:nvPr>
        </p:nvSpPr>
        <p:spPr>
          <a:xfrm>
            <a:off x="0" y="1295400"/>
            <a:ext cx="6858000" cy="5257800"/>
          </a:xfrm>
        </p:spPr>
        <p:txBody>
          <a:bodyPr>
            <a:normAutofit/>
          </a:bodyPr>
          <a:lstStyle/>
          <a:p>
            <a:pPr>
              <a:buFont typeface="Arial" pitchFamily="34" charset="0"/>
              <a:buChar char="•"/>
            </a:pPr>
            <a:r>
              <a:rPr lang="en-US" sz="2600" dirty="0" smtClean="0"/>
              <a:t>As big business grew, workers lost all bargaining power with their employers.</a:t>
            </a:r>
          </a:p>
          <a:p>
            <a:pPr>
              <a:buFont typeface="Arial" pitchFamily="34" charset="0"/>
              <a:buChar char="•"/>
            </a:pPr>
            <a:r>
              <a:rPr lang="en-US" sz="2600" dirty="0" smtClean="0"/>
              <a:t>Most work was unskilled and workers could easily be replaced.</a:t>
            </a:r>
          </a:p>
          <a:p>
            <a:pPr>
              <a:buFont typeface="Arial" pitchFamily="34" charset="0"/>
              <a:buChar char="•"/>
            </a:pPr>
            <a:r>
              <a:rPr lang="en-US" sz="2600" dirty="0" smtClean="0"/>
              <a:t>Some worker began to form </a:t>
            </a:r>
            <a:r>
              <a:rPr lang="en-US" sz="2600" b="1" dirty="0" smtClean="0">
                <a:solidFill>
                  <a:srgbClr val="0070C0"/>
                </a:solidFill>
              </a:rPr>
              <a:t>unions</a:t>
            </a:r>
            <a:r>
              <a:rPr lang="en-US" sz="2600" dirty="0" smtClean="0"/>
              <a:t> in order to act as a group, not as individuals.</a:t>
            </a:r>
          </a:p>
          <a:p>
            <a:pPr>
              <a:buFont typeface="Arial" pitchFamily="34" charset="0"/>
              <a:buChar char="•"/>
            </a:pPr>
            <a:r>
              <a:rPr lang="en-US" sz="2600" dirty="0" smtClean="0"/>
              <a:t>Unions organized </a:t>
            </a:r>
            <a:r>
              <a:rPr lang="en-US" sz="2600" b="1" dirty="0" smtClean="0">
                <a:solidFill>
                  <a:srgbClr val="0070C0"/>
                </a:solidFill>
              </a:rPr>
              <a:t>strikes</a:t>
            </a:r>
            <a:r>
              <a:rPr lang="en-US" sz="2600" dirty="0" smtClean="0"/>
              <a:t> and other forms of protest to get better working conditions.</a:t>
            </a:r>
          </a:p>
          <a:p>
            <a:pPr>
              <a:buFont typeface="Arial" pitchFamily="34" charset="0"/>
              <a:buChar char="•"/>
            </a:pPr>
            <a:r>
              <a:rPr lang="en-US" sz="2600" dirty="0" smtClean="0"/>
              <a:t>Some owners refused to allow unions and would close a factory rather than negotiate with the unions.</a:t>
            </a:r>
            <a:endParaRPr lang="en-US" sz="2600" dirty="0"/>
          </a:p>
        </p:txBody>
      </p:sp>
      <p:pic>
        <p:nvPicPr>
          <p:cNvPr id="7170" name="Picture 2" descr="C:\Users\mike.montgomery\Documents\05 Gilded Age\labor 8-hour-day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059" y="914400"/>
            <a:ext cx="2622991" cy="265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100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8" fill="hold" nodeType="afterEffect">
                                  <p:stCondLst>
                                    <p:cond delay="100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10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0"/>
                            </p:stCondLst>
                            <p:childTnLst>
                              <p:par>
                                <p:cTn id="21" presetID="2" presetClass="entr" presetSubtype="8" fill="hold" nodeType="afterEffect">
                                  <p:stCondLst>
                                    <p:cond delay="150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20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8500"/>
                            </p:stCondLst>
                            <p:childTnLst>
                              <p:par>
                                <p:cTn id="26" presetID="49" presetClass="entr" presetSubtype="0" decel="100000" fill="hold" nodeType="afterEffect">
                                  <p:stCondLst>
                                    <p:cond delay="0"/>
                                  </p:stCondLst>
                                  <p:childTnLst>
                                    <p:set>
                                      <p:cBhvr>
                                        <p:cTn id="27" dur="1" fill="hold">
                                          <p:stCondLst>
                                            <p:cond delay="0"/>
                                          </p:stCondLst>
                                        </p:cTn>
                                        <p:tgtEl>
                                          <p:spTgt spid="7170"/>
                                        </p:tgtEl>
                                        <p:attrNameLst>
                                          <p:attrName>style.visibility</p:attrName>
                                        </p:attrNameLst>
                                      </p:cBhvr>
                                      <p:to>
                                        <p:strVal val="visible"/>
                                      </p:to>
                                    </p:set>
                                    <p:anim calcmode="lin" valueType="num">
                                      <p:cBhvr>
                                        <p:cTn id="28" dur="500" fill="hold"/>
                                        <p:tgtEl>
                                          <p:spTgt spid="7170"/>
                                        </p:tgtEl>
                                        <p:attrNameLst>
                                          <p:attrName>ppt_w</p:attrName>
                                        </p:attrNameLst>
                                      </p:cBhvr>
                                      <p:tavLst>
                                        <p:tav tm="0">
                                          <p:val>
                                            <p:fltVal val="0"/>
                                          </p:val>
                                        </p:tav>
                                        <p:tav tm="100000">
                                          <p:val>
                                            <p:strVal val="#ppt_w"/>
                                          </p:val>
                                        </p:tav>
                                      </p:tavLst>
                                    </p:anim>
                                    <p:anim calcmode="lin" valueType="num">
                                      <p:cBhvr>
                                        <p:cTn id="29" dur="500" fill="hold"/>
                                        <p:tgtEl>
                                          <p:spTgt spid="7170"/>
                                        </p:tgtEl>
                                        <p:attrNameLst>
                                          <p:attrName>ppt_h</p:attrName>
                                        </p:attrNameLst>
                                      </p:cBhvr>
                                      <p:tavLst>
                                        <p:tav tm="0">
                                          <p:val>
                                            <p:fltVal val="0"/>
                                          </p:val>
                                        </p:tav>
                                        <p:tav tm="100000">
                                          <p:val>
                                            <p:strVal val="#ppt_h"/>
                                          </p:val>
                                        </p:tav>
                                      </p:tavLst>
                                    </p:anim>
                                    <p:anim calcmode="lin" valueType="num">
                                      <p:cBhvr>
                                        <p:cTn id="30" dur="500" fill="hold"/>
                                        <p:tgtEl>
                                          <p:spTgt spid="7170"/>
                                        </p:tgtEl>
                                        <p:attrNameLst>
                                          <p:attrName>style.rotation</p:attrName>
                                        </p:attrNameLst>
                                      </p:cBhvr>
                                      <p:tavLst>
                                        <p:tav tm="0">
                                          <p:val>
                                            <p:fltVal val="360"/>
                                          </p:val>
                                        </p:tav>
                                        <p:tav tm="100000">
                                          <p:val>
                                            <p:fltVal val="0"/>
                                          </p:val>
                                        </p:tav>
                                      </p:tavLst>
                                    </p:anim>
                                    <p:animEffect transition="in" filter="fade">
                                      <p:cBhvr>
                                        <p:cTn id="31" dur="500"/>
                                        <p:tgtEl>
                                          <p:spTgt spid="7170"/>
                                        </p:tgtEl>
                                      </p:cBhvr>
                                    </p:animEffect>
                                  </p:childTnLst>
                                </p:cTn>
                              </p:par>
                            </p:childTnLst>
                          </p:cTn>
                        </p:par>
                        <p:par>
                          <p:cTn id="32" fill="hold">
                            <p:stCondLst>
                              <p:cond delay="9000"/>
                            </p:stCondLst>
                            <p:childTnLst>
                              <p:par>
                                <p:cTn id="33" presetID="2" presetClass="entr" presetSubtype="8" fill="hold" nodeType="afterEffect">
                                  <p:stCondLst>
                                    <p:cond delay="1000"/>
                                  </p:stCondLst>
                                  <p:childTnLst>
                                    <p:set>
                                      <p:cBhvr>
                                        <p:cTn id="34" dur="1" fill="hold">
                                          <p:stCondLst>
                                            <p:cond delay="0"/>
                                          </p:stCondLst>
                                        </p:cTn>
                                        <p:tgtEl>
                                          <p:spTgt spid="9">
                                            <p:txEl>
                                              <p:pRg st="3" end="3"/>
                                            </p:txEl>
                                          </p:spTgt>
                                        </p:tgtEl>
                                        <p:attrNameLst>
                                          <p:attrName>style.visibility</p:attrName>
                                        </p:attrNameLst>
                                      </p:cBhvr>
                                      <p:to>
                                        <p:strVal val="visible"/>
                                      </p:to>
                                    </p:set>
                                    <p:anim calcmode="lin" valueType="num">
                                      <p:cBhvr additive="base">
                                        <p:cTn id="35" dur="20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par>
                          <p:cTn id="37" fill="hold">
                            <p:stCondLst>
                              <p:cond delay="12000"/>
                            </p:stCondLst>
                            <p:childTnLst>
                              <p:par>
                                <p:cTn id="38" presetID="2" presetClass="entr" presetSubtype="8" fill="hold" nodeType="afterEffect">
                                  <p:stCondLst>
                                    <p:cond delay="1000"/>
                                  </p:stCondLst>
                                  <p:childTnLst>
                                    <p:set>
                                      <p:cBhvr>
                                        <p:cTn id="39" dur="1" fill="hold">
                                          <p:stCondLst>
                                            <p:cond delay="0"/>
                                          </p:stCondLst>
                                        </p:cTn>
                                        <p:tgtEl>
                                          <p:spTgt spid="9">
                                            <p:txEl>
                                              <p:pRg st="4" end="4"/>
                                            </p:txEl>
                                          </p:spTgt>
                                        </p:tgtEl>
                                        <p:attrNameLst>
                                          <p:attrName>style.visibility</p:attrName>
                                        </p:attrNameLst>
                                      </p:cBhvr>
                                      <p:to>
                                        <p:strVal val="visible"/>
                                      </p:to>
                                    </p:set>
                                    <p:anim calcmode="lin" valueType="num">
                                      <p:cBhvr additive="base">
                                        <p:cTn id="40" dur="20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41" dur="20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mike.montgomery\Documents\05 Gilded Age\labor strike riot.jpg"/>
          <p:cNvPicPr>
            <a:picLocks noChangeAspect="1" noChangeArrowheads="1"/>
          </p:cNvPicPr>
          <p:nvPr/>
        </p:nvPicPr>
        <p:blipFill rotWithShape="1">
          <a:blip r:embed="rId2">
            <a:extLst>
              <a:ext uri="{28A0092B-C50C-407E-A947-70E740481C1C}">
                <a14:useLocalDpi xmlns:a14="http://schemas.microsoft.com/office/drawing/2010/main" val="0"/>
              </a:ext>
            </a:extLst>
          </a:blip>
          <a:srcRect t="-2" b="-234"/>
          <a:stretch/>
        </p:blipFill>
        <p:spPr bwMode="auto">
          <a:xfrm>
            <a:off x="98425" y="228600"/>
            <a:ext cx="8816975"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66997" cy="868362"/>
          </a:xfrm>
        </p:spPr>
        <p:txBody>
          <a:bodyPr/>
          <a:lstStyle/>
          <a:p>
            <a:r>
              <a:rPr lang="en-US" dirty="0" smtClean="0"/>
              <a:t>Major Unions</a:t>
            </a:r>
            <a:endParaRPr lang="en-US" dirty="0"/>
          </a:p>
        </p:txBody>
      </p:sp>
      <p:sp>
        <p:nvSpPr>
          <p:cNvPr id="3" name="Content Placeholder 2"/>
          <p:cNvSpPr>
            <a:spLocks noGrp="1"/>
          </p:cNvSpPr>
          <p:nvPr>
            <p:ph idx="1"/>
          </p:nvPr>
        </p:nvSpPr>
        <p:spPr>
          <a:xfrm>
            <a:off x="152400" y="1219202"/>
            <a:ext cx="5943600" cy="5181598"/>
          </a:xfrm>
        </p:spPr>
        <p:txBody>
          <a:bodyPr/>
          <a:lstStyle/>
          <a:p>
            <a:r>
              <a:rPr lang="en-US" sz="2600" b="1" dirty="0" smtClean="0">
                <a:solidFill>
                  <a:srgbClr val="7030A0"/>
                </a:solidFill>
              </a:rPr>
              <a:t>Knights of Labor </a:t>
            </a:r>
            <a:r>
              <a:rPr lang="en-US" sz="2600" dirty="0" smtClean="0"/>
              <a:t>created a single national union by joining together skilled and unskilled workers.</a:t>
            </a:r>
          </a:p>
          <a:p>
            <a:r>
              <a:rPr lang="en-US" sz="2600" dirty="0" smtClean="0"/>
              <a:t>They supported equal pay for women and opposed child labor.</a:t>
            </a:r>
          </a:p>
          <a:p>
            <a:r>
              <a:rPr lang="en-US" sz="2600" dirty="0" smtClean="0"/>
              <a:t>They also opposed immigration, as they saw immigrants as competition for their jobs.</a:t>
            </a:r>
          </a:p>
          <a:p>
            <a:r>
              <a:rPr lang="en-US" sz="2600" dirty="0" smtClean="0"/>
              <a:t>But, skilled workers resented being in the same union as unskilled labor and the Union soon fell apart.</a:t>
            </a:r>
            <a:endParaRPr lang="en-US" sz="2600" dirty="0"/>
          </a:p>
        </p:txBody>
      </p:sp>
      <p:pic>
        <p:nvPicPr>
          <p:cNvPr id="8195" name="Picture 3" descr="C:\Users\mike.montgomery\Documents\05 Gilded Age\labor union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197" y="4191000"/>
            <a:ext cx="2922856" cy="237523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http://cobblearning.net/athielen/files/2013/01/319477e5cf5ee4b7ed1934f55b9d1970_1M-ujf9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425" y="838201"/>
            <a:ext cx="2782400" cy="288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500"/>
                            </p:stCondLst>
                            <p:childTnLst>
                              <p:par>
                                <p:cTn id="9" presetID="31" presetClass="entr" presetSubtype="0" fill="hold" nodeType="afterEffect">
                                  <p:stCondLst>
                                    <p:cond delay="0"/>
                                  </p:stCondLst>
                                  <p:childTnLst>
                                    <p:set>
                                      <p:cBhvr>
                                        <p:cTn id="10" dur="1" fill="hold">
                                          <p:stCondLst>
                                            <p:cond delay="0"/>
                                          </p:stCondLst>
                                        </p:cTn>
                                        <p:tgtEl>
                                          <p:spTgt spid="8197"/>
                                        </p:tgtEl>
                                        <p:attrNameLst>
                                          <p:attrName>style.visibility</p:attrName>
                                        </p:attrNameLst>
                                      </p:cBhvr>
                                      <p:to>
                                        <p:strVal val="visible"/>
                                      </p:to>
                                    </p:set>
                                    <p:anim calcmode="lin" valueType="num">
                                      <p:cBhvr>
                                        <p:cTn id="11" dur="1000" fill="hold"/>
                                        <p:tgtEl>
                                          <p:spTgt spid="8197"/>
                                        </p:tgtEl>
                                        <p:attrNameLst>
                                          <p:attrName>ppt_w</p:attrName>
                                        </p:attrNameLst>
                                      </p:cBhvr>
                                      <p:tavLst>
                                        <p:tav tm="0">
                                          <p:val>
                                            <p:fltVal val="0"/>
                                          </p:val>
                                        </p:tav>
                                        <p:tav tm="100000">
                                          <p:val>
                                            <p:strVal val="#ppt_w"/>
                                          </p:val>
                                        </p:tav>
                                      </p:tavLst>
                                    </p:anim>
                                    <p:anim calcmode="lin" valueType="num">
                                      <p:cBhvr>
                                        <p:cTn id="12" dur="1000" fill="hold"/>
                                        <p:tgtEl>
                                          <p:spTgt spid="8197"/>
                                        </p:tgtEl>
                                        <p:attrNameLst>
                                          <p:attrName>ppt_h</p:attrName>
                                        </p:attrNameLst>
                                      </p:cBhvr>
                                      <p:tavLst>
                                        <p:tav tm="0">
                                          <p:val>
                                            <p:fltVal val="0"/>
                                          </p:val>
                                        </p:tav>
                                        <p:tav tm="100000">
                                          <p:val>
                                            <p:strVal val="#ppt_h"/>
                                          </p:val>
                                        </p:tav>
                                      </p:tavLst>
                                    </p:anim>
                                    <p:anim calcmode="lin" valueType="num">
                                      <p:cBhvr>
                                        <p:cTn id="13" dur="1000" fill="hold"/>
                                        <p:tgtEl>
                                          <p:spTgt spid="8197"/>
                                        </p:tgtEl>
                                        <p:attrNameLst>
                                          <p:attrName>style.rotation</p:attrName>
                                        </p:attrNameLst>
                                      </p:cBhvr>
                                      <p:tavLst>
                                        <p:tav tm="0">
                                          <p:val>
                                            <p:fltVal val="90"/>
                                          </p:val>
                                        </p:tav>
                                        <p:tav tm="100000">
                                          <p:val>
                                            <p:fltVal val="0"/>
                                          </p:val>
                                        </p:tav>
                                      </p:tavLst>
                                    </p:anim>
                                    <p:animEffect transition="in" filter="fade">
                                      <p:cBhvr>
                                        <p:cTn id="14" dur="1000"/>
                                        <p:tgtEl>
                                          <p:spTgt spid="8197"/>
                                        </p:tgtEl>
                                      </p:cBhvr>
                                    </p:animEffect>
                                  </p:childTnLst>
                                </p:cTn>
                              </p:par>
                            </p:childTnLst>
                          </p:cTn>
                        </p:par>
                        <p:par>
                          <p:cTn id="15" fill="hold">
                            <p:stCondLst>
                              <p:cond delay="4500"/>
                            </p:stCondLst>
                            <p:childTnLst>
                              <p:par>
                                <p:cTn id="16" presetID="22" presetClass="entr" presetSubtype="8" fill="hold" nodeType="afterEffect">
                                  <p:stCondLst>
                                    <p:cond delay="15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2000"/>
                                        <p:tgtEl>
                                          <p:spTgt spid="3">
                                            <p:txEl>
                                              <p:pRg st="1" end="1"/>
                                            </p:txEl>
                                          </p:spTgt>
                                        </p:tgtEl>
                                      </p:cBhvr>
                                    </p:animEffect>
                                  </p:childTnLst>
                                </p:cTn>
                              </p:par>
                            </p:childTnLst>
                          </p:cTn>
                        </p:par>
                        <p:par>
                          <p:cTn id="19" fill="hold">
                            <p:stCondLst>
                              <p:cond delay="8000"/>
                            </p:stCondLst>
                            <p:childTnLst>
                              <p:par>
                                <p:cTn id="20" presetID="22" presetClass="entr" presetSubtype="8" fill="hold" nodeType="afterEffect">
                                  <p:stCondLst>
                                    <p:cond delay="15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2000"/>
                                        <p:tgtEl>
                                          <p:spTgt spid="3">
                                            <p:txEl>
                                              <p:pRg st="2" end="2"/>
                                            </p:txEl>
                                          </p:spTgt>
                                        </p:tgtEl>
                                      </p:cBhvr>
                                    </p:animEffect>
                                  </p:childTnLst>
                                </p:cTn>
                              </p:par>
                            </p:childTnLst>
                          </p:cTn>
                        </p:par>
                        <p:par>
                          <p:cTn id="23" fill="hold">
                            <p:stCondLst>
                              <p:cond delay="11500"/>
                            </p:stCondLst>
                            <p:childTnLst>
                              <p:par>
                                <p:cTn id="24" presetID="22" presetClass="entr" presetSubtype="8" fill="hold" nodeType="afterEffect">
                                  <p:stCondLst>
                                    <p:cond delay="150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8195"/>
                                        </p:tgtEl>
                                      </p:cBhvr>
                                      <p:by x="150000" y="150000"/>
                                    </p:animScale>
                                  </p:childTnLst>
                                </p:cTn>
                              </p:par>
                              <p:par>
                                <p:cTn id="31" presetID="35" presetClass="path" presetSubtype="0" accel="50000" decel="50000" fill="hold" nodeType="withEffect">
                                  <p:stCondLst>
                                    <p:cond delay="0"/>
                                  </p:stCondLst>
                                  <p:childTnLst>
                                    <p:animMotion origin="layout" path="M -3.88889E-6 7.40741E-7 L -0.38784 -0.27315 " pathEditMode="relative" rAng="0" ptsTypes="AA">
                                      <p:cBhvr>
                                        <p:cTn id="32" dur="2000" fill="hold"/>
                                        <p:tgtEl>
                                          <p:spTgt spid="8195"/>
                                        </p:tgtEl>
                                        <p:attrNameLst>
                                          <p:attrName>ppt_x</p:attrName>
                                          <p:attrName>ppt_y</p:attrName>
                                        </p:attrNameLst>
                                      </p:cBhvr>
                                      <p:rCtr x="-19392" y="-13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1"/>
            <a:ext cx="5638800" cy="5638799"/>
          </a:xfrm>
        </p:spPr>
        <p:txBody>
          <a:bodyPr/>
          <a:lstStyle/>
          <a:p>
            <a:r>
              <a:rPr lang="en-US" sz="2600" b="1" dirty="0" smtClean="0">
                <a:solidFill>
                  <a:srgbClr val="7030A0"/>
                </a:solidFill>
              </a:rPr>
              <a:t>American Federation of Labor</a:t>
            </a:r>
            <a:r>
              <a:rPr lang="en-US" sz="2600" dirty="0" smtClean="0"/>
              <a:t> founded by Samuel Gompers hoped to create a union that united workers with similar economic interests.</a:t>
            </a:r>
          </a:p>
          <a:p>
            <a:r>
              <a:rPr lang="en-US" sz="2600" dirty="0" smtClean="0"/>
              <a:t>The </a:t>
            </a:r>
            <a:r>
              <a:rPr lang="en-US" sz="2600" b="1" dirty="0" smtClean="0">
                <a:solidFill>
                  <a:srgbClr val="7030A0"/>
                </a:solidFill>
              </a:rPr>
              <a:t>AFL</a:t>
            </a:r>
            <a:r>
              <a:rPr lang="en-US" sz="2600" dirty="0" smtClean="0"/>
              <a:t> consisted of separate unions made up of </a:t>
            </a:r>
            <a:r>
              <a:rPr lang="en-US" sz="2600" u="sng" dirty="0" smtClean="0"/>
              <a:t>skilled</a:t>
            </a:r>
            <a:r>
              <a:rPr lang="en-US" sz="2600" dirty="0" smtClean="0"/>
              <a:t> labor.</a:t>
            </a:r>
          </a:p>
          <a:p>
            <a:r>
              <a:rPr lang="en-US" sz="2600" dirty="0" smtClean="0"/>
              <a:t>Gompers wanted a </a:t>
            </a:r>
            <a:r>
              <a:rPr lang="en-US" sz="2600" b="1" dirty="0" smtClean="0">
                <a:solidFill>
                  <a:srgbClr val="7030A0"/>
                </a:solidFill>
              </a:rPr>
              <a:t>closed shop</a:t>
            </a:r>
            <a:r>
              <a:rPr lang="en-US" sz="2600" dirty="0" smtClean="0"/>
              <a:t>, where workers had to join the union in order to work.</a:t>
            </a:r>
          </a:p>
          <a:p>
            <a:r>
              <a:rPr lang="en-US" sz="2600" dirty="0" smtClean="0"/>
              <a:t>But the AFL failed because it excluded non-skilled workers.</a:t>
            </a:r>
            <a:endParaRPr lang="en-US" sz="2600" dirty="0"/>
          </a:p>
        </p:txBody>
      </p:sp>
      <p:pic>
        <p:nvPicPr>
          <p:cNvPr id="4" name="Picture 2" descr="http://blog.usw.org/wp-content/uploads/2012/03/afl-ci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609600"/>
            <a:ext cx="2895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274638"/>
            <a:ext cx="5666997" cy="868362"/>
          </a:xfrm>
        </p:spPr>
        <p:txBody>
          <a:bodyPr/>
          <a:lstStyle/>
          <a:p>
            <a:r>
              <a:rPr lang="en-US" dirty="0" smtClean="0"/>
              <a:t>Major Unions</a:t>
            </a:r>
            <a:endParaRPr lang="en-US" dirty="0"/>
          </a:p>
        </p:txBody>
      </p:sp>
      <p:pic>
        <p:nvPicPr>
          <p:cNvPr id="9218" name="Picture 2" descr="http://www.fau.edu/library/images/brody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399" y="3962400"/>
            <a:ext cx="3208421"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51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par>
                          <p:cTn id="15" fill="hold">
                            <p:stCondLst>
                              <p:cond delay="3000"/>
                            </p:stCondLst>
                            <p:childTnLst>
                              <p:par>
                                <p:cTn id="16" presetID="22" presetClass="entr" presetSubtype="8" fill="hold" nodeType="afterEffect">
                                  <p:stCondLst>
                                    <p:cond delay="15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2000"/>
                                        <p:tgtEl>
                                          <p:spTgt spid="3">
                                            <p:txEl>
                                              <p:pRg st="1" end="1"/>
                                            </p:txEl>
                                          </p:spTgt>
                                        </p:tgtEl>
                                      </p:cBhvr>
                                    </p:animEffect>
                                  </p:childTnLst>
                                </p:cTn>
                              </p:par>
                            </p:childTnLst>
                          </p:cTn>
                        </p:par>
                        <p:par>
                          <p:cTn id="19" fill="hold">
                            <p:stCondLst>
                              <p:cond delay="6500"/>
                            </p:stCondLst>
                            <p:childTnLst>
                              <p:par>
                                <p:cTn id="20" presetID="22" presetClass="entr" presetSubtype="8" fill="hold" nodeType="afterEffect">
                                  <p:stCondLst>
                                    <p:cond delay="15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2000"/>
                                        <p:tgtEl>
                                          <p:spTgt spid="3">
                                            <p:txEl>
                                              <p:pRg st="2" end="2"/>
                                            </p:txEl>
                                          </p:spTgt>
                                        </p:tgtEl>
                                      </p:cBhvr>
                                    </p:animEffect>
                                  </p:childTnLst>
                                </p:cTn>
                              </p:par>
                            </p:childTnLst>
                          </p:cTn>
                        </p:par>
                        <p:par>
                          <p:cTn id="23" fill="hold">
                            <p:stCondLst>
                              <p:cond delay="10000"/>
                            </p:stCondLst>
                            <p:childTnLst>
                              <p:par>
                                <p:cTn id="24" presetID="42" presetClass="entr" presetSubtype="0" fill="hold" nodeType="afterEffect">
                                  <p:stCondLst>
                                    <p:cond delay="0"/>
                                  </p:stCondLst>
                                  <p:childTnLst>
                                    <p:set>
                                      <p:cBhvr>
                                        <p:cTn id="25" dur="1" fill="hold">
                                          <p:stCondLst>
                                            <p:cond delay="0"/>
                                          </p:stCondLst>
                                        </p:cTn>
                                        <p:tgtEl>
                                          <p:spTgt spid="9218"/>
                                        </p:tgtEl>
                                        <p:attrNameLst>
                                          <p:attrName>style.visibility</p:attrName>
                                        </p:attrNameLst>
                                      </p:cBhvr>
                                      <p:to>
                                        <p:strVal val="visible"/>
                                      </p:to>
                                    </p:set>
                                    <p:animEffect transition="in" filter="fade">
                                      <p:cBhvr>
                                        <p:cTn id="26" dur="1000"/>
                                        <p:tgtEl>
                                          <p:spTgt spid="9218"/>
                                        </p:tgtEl>
                                      </p:cBhvr>
                                    </p:animEffect>
                                    <p:anim calcmode="lin" valueType="num">
                                      <p:cBhvr>
                                        <p:cTn id="27" dur="1000" fill="hold"/>
                                        <p:tgtEl>
                                          <p:spTgt spid="9218"/>
                                        </p:tgtEl>
                                        <p:attrNameLst>
                                          <p:attrName>ppt_x</p:attrName>
                                        </p:attrNameLst>
                                      </p:cBhvr>
                                      <p:tavLst>
                                        <p:tav tm="0">
                                          <p:val>
                                            <p:strVal val="#ppt_x"/>
                                          </p:val>
                                        </p:tav>
                                        <p:tav tm="100000">
                                          <p:val>
                                            <p:strVal val="#ppt_x"/>
                                          </p:val>
                                        </p:tav>
                                      </p:tavLst>
                                    </p:anim>
                                    <p:anim calcmode="lin" valueType="num">
                                      <p:cBhvr>
                                        <p:cTn id="28" dur="1000" fill="hold"/>
                                        <p:tgtEl>
                                          <p:spTgt spid="9218"/>
                                        </p:tgtEl>
                                        <p:attrNameLst>
                                          <p:attrName>ppt_y</p:attrName>
                                        </p:attrNameLst>
                                      </p:cBhvr>
                                      <p:tavLst>
                                        <p:tav tm="0">
                                          <p:val>
                                            <p:strVal val="#ppt_y+.1"/>
                                          </p:val>
                                        </p:tav>
                                        <p:tav tm="100000">
                                          <p:val>
                                            <p:strVal val="#ppt_y"/>
                                          </p:val>
                                        </p:tav>
                                      </p:tavLst>
                                    </p:anim>
                                  </p:childTnLst>
                                </p:cTn>
                              </p:par>
                            </p:childTnLst>
                          </p:cTn>
                        </p:par>
                        <p:par>
                          <p:cTn id="29" fill="hold">
                            <p:stCondLst>
                              <p:cond delay="11000"/>
                            </p:stCondLst>
                            <p:childTnLst>
                              <p:par>
                                <p:cTn id="30" presetID="22" presetClass="entr" presetSubtype="8" fill="hold" nodeType="afterEffect">
                                  <p:stCondLst>
                                    <p:cond delay="150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53500" cy="868362"/>
          </a:xfrm>
        </p:spPr>
        <p:txBody>
          <a:bodyPr/>
          <a:lstStyle/>
          <a:p>
            <a:r>
              <a:rPr lang="en-US" sz="4000" dirty="0" smtClean="0"/>
              <a:t>Government Attitude Towards Unions</a:t>
            </a:r>
            <a:endParaRPr lang="en-US" sz="4000" dirty="0"/>
          </a:p>
        </p:txBody>
      </p:sp>
      <p:sp>
        <p:nvSpPr>
          <p:cNvPr id="3" name="Content Placeholder 2"/>
          <p:cNvSpPr>
            <a:spLocks noGrp="1"/>
          </p:cNvSpPr>
          <p:nvPr>
            <p:ph idx="1"/>
          </p:nvPr>
        </p:nvSpPr>
        <p:spPr>
          <a:xfrm>
            <a:off x="0" y="1699418"/>
            <a:ext cx="4800600" cy="4525963"/>
          </a:xfrm>
        </p:spPr>
        <p:txBody>
          <a:bodyPr/>
          <a:lstStyle/>
          <a:p>
            <a:r>
              <a:rPr lang="en-US" sz="2600" dirty="0" smtClean="0"/>
              <a:t>Government leaders were critical towards unions, they favored business over labor.</a:t>
            </a:r>
          </a:p>
          <a:p>
            <a:r>
              <a:rPr lang="en-US" sz="2600" dirty="0" smtClean="0"/>
              <a:t>More than 20,000 strikes occurred between 1880 and 1900, some were violent.</a:t>
            </a:r>
          </a:p>
          <a:p>
            <a:r>
              <a:rPr lang="en-US" sz="2600" dirty="0" smtClean="0"/>
              <a:t>Government officials feared union strikes would have a negative impact on the USA’s economy.</a:t>
            </a:r>
            <a:endParaRPr lang="en-US" sz="2600" dirty="0"/>
          </a:p>
        </p:txBody>
      </p:sp>
      <p:pic>
        <p:nvPicPr>
          <p:cNvPr id="10242" name="Picture 2" descr="C:\Users\mike.montgomery\Documents\05 Gilded Age\Labor anti.jpg"/>
          <p:cNvPicPr>
            <a:picLocks noChangeAspect="1" noChangeArrowheads="1"/>
          </p:cNvPicPr>
          <p:nvPr/>
        </p:nvPicPr>
        <p:blipFill rotWithShape="1">
          <a:blip r:embed="rId2">
            <a:extLst>
              <a:ext uri="{28A0092B-C50C-407E-A947-70E740481C1C}">
                <a14:useLocalDpi xmlns:a14="http://schemas.microsoft.com/office/drawing/2010/main" val="0"/>
              </a:ext>
            </a:extLst>
          </a:blip>
          <a:srcRect b="9337"/>
          <a:stretch/>
        </p:blipFill>
        <p:spPr bwMode="auto">
          <a:xfrm>
            <a:off x="4800600" y="1295400"/>
            <a:ext cx="4260768" cy="506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51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par>
                                <p:cTn id="8" presetID="31"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 calcmode="lin" valueType="num">
                                      <p:cBhvr>
                                        <p:cTn id="10" dur="1000" fill="hold"/>
                                        <p:tgtEl>
                                          <p:spTgt spid="10242"/>
                                        </p:tgtEl>
                                        <p:attrNameLst>
                                          <p:attrName>ppt_w</p:attrName>
                                        </p:attrNameLst>
                                      </p:cBhvr>
                                      <p:tavLst>
                                        <p:tav tm="0">
                                          <p:val>
                                            <p:fltVal val="0"/>
                                          </p:val>
                                        </p:tav>
                                        <p:tav tm="100000">
                                          <p:val>
                                            <p:strVal val="#ppt_w"/>
                                          </p:val>
                                        </p:tav>
                                      </p:tavLst>
                                    </p:anim>
                                    <p:anim calcmode="lin" valueType="num">
                                      <p:cBhvr>
                                        <p:cTn id="11" dur="1000" fill="hold"/>
                                        <p:tgtEl>
                                          <p:spTgt spid="10242"/>
                                        </p:tgtEl>
                                        <p:attrNameLst>
                                          <p:attrName>ppt_h</p:attrName>
                                        </p:attrNameLst>
                                      </p:cBhvr>
                                      <p:tavLst>
                                        <p:tav tm="0">
                                          <p:val>
                                            <p:fltVal val="0"/>
                                          </p:val>
                                        </p:tav>
                                        <p:tav tm="100000">
                                          <p:val>
                                            <p:strVal val="#ppt_h"/>
                                          </p:val>
                                        </p:tav>
                                      </p:tavLst>
                                    </p:anim>
                                    <p:anim calcmode="lin" valueType="num">
                                      <p:cBhvr>
                                        <p:cTn id="12" dur="1000" fill="hold"/>
                                        <p:tgtEl>
                                          <p:spTgt spid="10242"/>
                                        </p:tgtEl>
                                        <p:attrNameLst>
                                          <p:attrName>style.rotation</p:attrName>
                                        </p:attrNameLst>
                                      </p:cBhvr>
                                      <p:tavLst>
                                        <p:tav tm="0">
                                          <p:val>
                                            <p:fltVal val="90"/>
                                          </p:val>
                                        </p:tav>
                                        <p:tav tm="100000">
                                          <p:val>
                                            <p:fltVal val="0"/>
                                          </p:val>
                                        </p:tav>
                                      </p:tavLst>
                                    </p:anim>
                                    <p:animEffect transition="in" filter="fade">
                                      <p:cBhvr>
                                        <p:cTn id="13" dur="1000"/>
                                        <p:tgtEl>
                                          <p:spTgt spid="10242"/>
                                        </p:tgtEl>
                                      </p:cBhvr>
                                    </p:animEffect>
                                  </p:childTnLst>
                                </p:cTn>
                              </p:par>
                            </p:childTnLst>
                          </p:cTn>
                        </p:par>
                        <p:par>
                          <p:cTn id="14" fill="hold">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2000"/>
                                        <p:tgtEl>
                                          <p:spTgt spid="3">
                                            <p:txEl>
                                              <p:pRg st="1" end="1"/>
                                            </p:txEl>
                                          </p:spTgt>
                                        </p:tgtEl>
                                      </p:cBhvr>
                                    </p:animEffect>
                                  </p:childTnLst>
                                </p:cTn>
                              </p:par>
                            </p:childTnLst>
                          </p:cTn>
                        </p:par>
                        <p:par>
                          <p:cTn id="18" fill="hold">
                            <p:stCondLst>
                              <p:cond delay="6000"/>
                            </p:stCondLst>
                            <p:childTnLst>
                              <p:par>
                                <p:cTn id="19" presetID="22" presetClass="entr" presetSubtype="8" fill="hold" nodeType="afterEffect">
                                  <p:stCondLst>
                                    <p:cond delay="1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Union Strikes and the Public</a:t>
            </a:r>
            <a:endParaRPr lang="en-US" dirty="0"/>
          </a:p>
        </p:txBody>
      </p:sp>
      <p:sp>
        <p:nvSpPr>
          <p:cNvPr id="3" name="Content Placeholder 2"/>
          <p:cNvSpPr>
            <a:spLocks noGrp="1"/>
          </p:cNvSpPr>
          <p:nvPr>
            <p:ph idx="1"/>
          </p:nvPr>
        </p:nvSpPr>
        <p:spPr>
          <a:xfrm>
            <a:off x="457200" y="1423193"/>
            <a:ext cx="8229600" cy="4754563"/>
          </a:xfrm>
        </p:spPr>
        <p:txBody>
          <a:bodyPr/>
          <a:lstStyle/>
          <a:p>
            <a:r>
              <a:rPr lang="en-US" sz="2600" dirty="0" smtClean="0"/>
              <a:t>Public opinion also favored the idea of </a:t>
            </a:r>
            <a:r>
              <a:rPr lang="en-US" sz="2600" b="1" dirty="0" smtClean="0">
                <a:solidFill>
                  <a:srgbClr val="0070C0"/>
                </a:solidFill>
              </a:rPr>
              <a:t>laissez-faire</a:t>
            </a:r>
            <a:r>
              <a:rPr lang="en-US" sz="2600" dirty="0" smtClean="0"/>
              <a:t> policies, of </a:t>
            </a:r>
            <a:r>
              <a:rPr lang="en-US" sz="2600" dirty="0" smtClean="0">
                <a:solidFill>
                  <a:srgbClr val="0070C0"/>
                </a:solidFill>
              </a:rPr>
              <a:t>little government involvement</a:t>
            </a:r>
            <a:r>
              <a:rPr lang="en-US" sz="2600" dirty="0" smtClean="0"/>
              <a:t>.</a:t>
            </a:r>
          </a:p>
          <a:p>
            <a:r>
              <a:rPr lang="en-US" sz="2600" dirty="0" smtClean="0"/>
              <a:t>Most believed that businesses had the right to hire and fire whoever they wanted.</a:t>
            </a:r>
          </a:p>
          <a:p>
            <a:r>
              <a:rPr lang="en-US" sz="2600" dirty="0" smtClean="0"/>
              <a:t>They feared unions would lead to higher prices.</a:t>
            </a:r>
          </a:p>
          <a:p>
            <a:r>
              <a:rPr lang="en-US" sz="2600" b="1" dirty="0" smtClean="0">
                <a:solidFill>
                  <a:srgbClr val="C00000"/>
                </a:solidFill>
              </a:rPr>
              <a:t>The Haymarket Affair</a:t>
            </a:r>
            <a:r>
              <a:rPr lang="en-US" sz="2600" dirty="0" smtClean="0"/>
              <a:t> of 1886 emphasized the violence that had become associated with union strikes.</a:t>
            </a:r>
          </a:p>
          <a:p>
            <a:r>
              <a:rPr lang="en-US" sz="2600" dirty="0" smtClean="0"/>
              <a:t>Other infamous strikes included:</a:t>
            </a:r>
          </a:p>
          <a:p>
            <a:pPr lvl="1"/>
            <a:r>
              <a:rPr lang="en-US" sz="2200" dirty="0" smtClean="0"/>
              <a:t>Pullman Strike</a:t>
            </a:r>
          </a:p>
          <a:p>
            <a:pPr lvl="1"/>
            <a:r>
              <a:rPr lang="en-US" sz="2200" dirty="0" smtClean="0"/>
              <a:t>Homestead Steel Strike </a:t>
            </a:r>
            <a:endParaRPr lang="en-US" sz="2200" dirty="0"/>
          </a:p>
        </p:txBody>
      </p:sp>
    </p:spTree>
    <p:extLst>
      <p:ext uri="{BB962C8B-B14F-4D97-AF65-F5344CB8AC3E}">
        <p14:creationId xmlns:p14="http://schemas.microsoft.com/office/powerpoint/2010/main" val="2465516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par>
                          <p:cTn id="24" fill="hold">
                            <p:stCondLst>
                              <p:cond delay="15000"/>
                            </p:stCondLst>
                            <p:childTnLst>
                              <p:par>
                                <p:cTn id="25" presetID="22" presetClass="entr" presetSubtype="8"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2000"/>
                                        <p:tgtEl>
                                          <p:spTgt spid="3">
                                            <p:txEl>
                                              <p:pRg st="5" end="5"/>
                                            </p:txEl>
                                          </p:spTgt>
                                        </p:tgtEl>
                                      </p:cBhvr>
                                    </p:animEffect>
                                  </p:childTnLst>
                                </p:cTn>
                              </p:par>
                            </p:childTnLst>
                          </p:cTn>
                        </p:par>
                        <p:par>
                          <p:cTn id="28" fill="hold">
                            <p:stCondLst>
                              <p:cond delay="18000"/>
                            </p:stCondLst>
                            <p:childTnLst>
                              <p:par>
                                <p:cTn id="29" presetID="22" presetClass="entr" presetSubtype="8" fill="hold"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C:\Users\mike.montgomery\Documents\05 Gilded Age\Labor Haymark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0164"/>
            <a:ext cx="8776810" cy="624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0" y="493693"/>
            <a:ext cx="6629400" cy="954107"/>
          </a:xfrm>
          <a:prstGeom prst="rect">
            <a:avLst/>
          </a:prstGeom>
          <a:noFill/>
        </p:spPr>
        <p:txBody>
          <a:bodyPr wrap="square" rtlCol="0">
            <a:spAutoFit/>
          </a:bodyPr>
          <a:lstStyle/>
          <a:p>
            <a:r>
              <a:rPr lang="en-US" sz="2800" dirty="0" smtClean="0">
                <a:solidFill>
                  <a:schemeClr val="bg1"/>
                </a:solidFill>
              </a:rPr>
              <a:t>Strikes like the ‘Haymarket Affair were often associated with violence</a:t>
            </a:r>
            <a:endParaRPr lang="en-US" sz="2800" dirty="0">
              <a:solidFill>
                <a:schemeClr val="bg1"/>
              </a:solidFill>
            </a:endParaRPr>
          </a:p>
        </p:txBody>
      </p:sp>
    </p:spTree>
    <p:extLst>
      <p:ext uri="{BB962C8B-B14F-4D97-AF65-F5344CB8AC3E}">
        <p14:creationId xmlns:p14="http://schemas.microsoft.com/office/powerpoint/2010/main" val="241030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mike.montgomery\Documents\05 Gilded Age\labor strike Haymark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0" y="152400"/>
            <a:ext cx="9005410" cy="65531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1574" y="76200"/>
            <a:ext cx="7655626" cy="1815882"/>
          </a:xfrm>
          <a:prstGeom prst="rect">
            <a:avLst/>
          </a:prstGeom>
          <a:noFill/>
        </p:spPr>
        <p:txBody>
          <a:bodyPr wrap="square" rtlCol="0">
            <a:spAutoFit/>
          </a:bodyPr>
          <a:lstStyle/>
          <a:p>
            <a:r>
              <a:rPr lang="en-US" sz="2800" dirty="0" smtClean="0"/>
              <a:t>Owners and managers would hire private security to harass or injure workers that had gone on strike….  </a:t>
            </a:r>
          </a:p>
          <a:p>
            <a:r>
              <a:rPr lang="en-US" sz="2800" dirty="0" smtClean="0"/>
              <a:t>As in the case of the Homestead Steel Strike</a:t>
            </a:r>
            <a:endParaRPr lang="en-US" sz="2800" dirty="0"/>
          </a:p>
        </p:txBody>
      </p:sp>
    </p:spTree>
    <p:extLst>
      <p:ext uri="{BB962C8B-B14F-4D97-AF65-F5344CB8AC3E}">
        <p14:creationId xmlns:p14="http://schemas.microsoft.com/office/powerpoint/2010/main" val="158670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left)">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mike.montgomery\Documents\05 Gilded Age\labor strike pull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22" y="0"/>
            <a:ext cx="8997044" cy="68100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3242" y="4876800"/>
            <a:ext cx="6480958" cy="1384995"/>
          </a:xfrm>
          <a:prstGeom prst="rect">
            <a:avLst/>
          </a:prstGeom>
          <a:noFill/>
        </p:spPr>
        <p:txBody>
          <a:bodyPr wrap="square" rtlCol="0">
            <a:spAutoFit/>
          </a:bodyPr>
          <a:lstStyle/>
          <a:p>
            <a:r>
              <a:rPr lang="en-US" sz="2800" dirty="0" smtClean="0"/>
              <a:t>When things became to violent, the government would send in the military to take control of the situation</a:t>
            </a:r>
            <a:endParaRPr lang="en-US" sz="2800" dirty="0"/>
          </a:p>
        </p:txBody>
      </p:sp>
    </p:spTree>
    <p:extLst>
      <p:ext uri="{BB962C8B-B14F-4D97-AF65-F5344CB8AC3E}">
        <p14:creationId xmlns:p14="http://schemas.microsoft.com/office/powerpoint/2010/main" val="79380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ttp://tesladownunder.com/SteampunkHelen.gif"/>
          <p:cNvPicPr>
            <a:picLocks noChangeAspect="1" noChangeArrowheads="1" noCrop="1"/>
          </p:cNvPicPr>
          <p:nvPr/>
        </p:nvPicPr>
        <p:blipFill>
          <a:blip r:embed="rId2" cstate="print"/>
          <a:srcRect/>
          <a:stretch>
            <a:fillRect/>
          </a:stretch>
        </p:blipFill>
        <p:spPr bwMode="auto">
          <a:xfrm>
            <a:off x="-15425" y="2351"/>
            <a:ext cx="9159425" cy="6855649"/>
          </a:xfrm>
          <a:prstGeom prst="rect">
            <a:avLst/>
          </a:prstGeom>
          <a:noFill/>
        </p:spPr>
      </p:pic>
      <p:sp>
        <p:nvSpPr>
          <p:cNvPr id="5" name="Title 1"/>
          <p:cNvSpPr txBox="1">
            <a:spLocks/>
          </p:cNvSpPr>
          <p:nvPr/>
        </p:nvSpPr>
        <p:spPr>
          <a:xfrm>
            <a:off x="990600" y="255696"/>
            <a:ext cx="37338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rPr>
              <a:t>Electricity</a:t>
            </a:r>
            <a:endParaRPr lang="en-US" b="1" dirty="0">
              <a:solidFill>
                <a:srgbClr val="FFFF00"/>
              </a:solidFill>
            </a:endParaRPr>
          </a:p>
        </p:txBody>
      </p:sp>
    </p:spTree>
    <p:extLst>
      <p:ext uri="{BB962C8B-B14F-4D97-AF65-F5344CB8AC3E}">
        <p14:creationId xmlns:p14="http://schemas.microsoft.com/office/powerpoint/2010/main" val="206329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8" presetID="9" presetClass="entr" presetSubtype="0" repeatCount="indefinite" fill="hold" grpId="0" nodeType="withEffect">
                                  <p:stCondLst>
                                    <p:cond delay="0"/>
                                  </p:stCondLst>
                                  <p:endCondLst>
                                    <p:cond evt="onNext" delay="0">
                                      <p:tgtEl>
                                        <p:sldTgt/>
                                      </p:tgtEl>
                                    </p:cond>
                                  </p:endCondLst>
                                  <p:iterate type="wd">
                                    <p:tmPct val="0"/>
                                  </p:iterate>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26" presetClass="emph" presetSubtype="0" fill="hold" grpId="1" nodeType="withEffect">
                                  <p:stCondLst>
                                    <p:cond delay="0"/>
                                  </p:stCondLst>
                                  <p:iterate type="wd">
                                    <p:tmPct val="10000"/>
                                  </p:iterate>
                                  <p:childTnLst>
                                    <p:animEffect transition="out" filter="fade">
                                      <p:cBhvr>
                                        <p:cTn id="12" dur="1000" tmFilter="0, 0; .2, .5; .8, .5; 1, 0"/>
                                        <p:tgtEl>
                                          <p:spTgt spid="5"/>
                                        </p:tgtEl>
                                      </p:cBhvr>
                                    </p:animEffect>
                                    <p:animScale>
                                      <p:cBhvr>
                                        <p:cTn id="13" dur="500" autoRev="1" fill="hold"/>
                                        <p:tgtEl>
                                          <p:spTgt spid="5"/>
                                        </p:tgtEl>
                                      </p:cBhvr>
                                      <p:by x="105000" y="105000"/>
                                    </p:animScale>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Free Enterprise System</a:t>
            </a:r>
            <a:endParaRPr lang="en-US" dirty="0"/>
          </a:p>
        </p:txBody>
      </p:sp>
      <p:sp>
        <p:nvSpPr>
          <p:cNvPr id="3" name="Content Placeholder 2"/>
          <p:cNvSpPr>
            <a:spLocks noGrp="1"/>
          </p:cNvSpPr>
          <p:nvPr>
            <p:ph idx="1"/>
          </p:nvPr>
        </p:nvSpPr>
        <p:spPr>
          <a:xfrm>
            <a:off x="457200" y="1143000"/>
            <a:ext cx="8229600" cy="5410200"/>
          </a:xfrm>
        </p:spPr>
        <p:txBody>
          <a:bodyPr/>
          <a:lstStyle/>
          <a:p>
            <a:r>
              <a:rPr lang="en-US" dirty="0" smtClean="0"/>
              <a:t>Individuals are free to produce and sell whatever they chose to.</a:t>
            </a:r>
          </a:p>
          <a:p>
            <a:r>
              <a:rPr lang="en-US" dirty="0" smtClean="0"/>
              <a:t>People go into business to make a profit.</a:t>
            </a:r>
          </a:p>
          <a:p>
            <a:r>
              <a:rPr lang="en-US" dirty="0" smtClean="0"/>
              <a:t>Prices are set by supply and demand.</a:t>
            </a:r>
          </a:p>
          <a:p>
            <a:r>
              <a:rPr lang="en-US" dirty="0" smtClean="0"/>
              <a:t>Inefficient companies that are unable to compete are driven out of business.</a:t>
            </a:r>
          </a:p>
          <a:p>
            <a:r>
              <a:rPr lang="en-US" dirty="0" smtClean="0"/>
              <a:t>Government has a limited involvement in :</a:t>
            </a:r>
          </a:p>
          <a:p>
            <a:pPr lvl="1"/>
            <a:r>
              <a:rPr lang="en-US" dirty="0" smtClean="0"/>
              <a:t>protection of property and contracts, </a:t>
            </a:r>
          </a:p>
          <a:p>
            <a:pPr lvl="1"/>
            <a:r>
              <a:rPr lang="en-US" dirty="0" smtClean="0"/>
              <a:t>passing protective tariffs, </a:t>
            </a:r>
          </a:p>
          <a:p>
            <a:pPr lvl="1"/>
            <a:r>
              <a:rPr lang="en-US" dirty="0" smtClean="0"/>
              <a:t>establishing a system of patents.</a:t>
            </a:r>
            <a:endParaRPr lang="en-US" dirty="0"/>
          </a:p>
        </p:txBody>
      </p:sp>
    </p:spTree>
    <p:extLst>
      <p:ext uri="{BB962C8B-B14F-4D97-AF65-F5344CB8AC3E}">
        <p14:creationId xmlns:p14="http://schemas.microsoft.com/office/powerpoint/2010/main" val="246683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par>
                          <p:cTn id="24" fill="hold">
                            <p:stCondLst>
                              <p:cond delay="15000"/>
                            </p:stCondLst>
                            <p:childTnLst>
                              <p:par>
                                <p:cTn id="25" presetID="22" presetClass="entr" presetSubtype="8"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2000"/>
                                        <p:tgtEl>
                                          <p:spTgt spid="3">
                                            <p:txEl>
                                              <p:pRg st="5" end="5"/>
                                            </p:txEl>
                                          </p:spTgt>
                                        </p:tgtEl>
                                      </p:cBhvr>
                                    </p:animEffect>
                                  </p:childTnLst>
                                </p:cTn>
                              </p:par>
                            </p:childTnLst>
                          </p:cTn>
                        </p:par>
                        <p:par>
                          <p:cTn id="28" fill="hold">
                            <p:stCondLst>
                              <p:cond delay="18000"/>
                            </p:stCondLst>
                            <p:childTnLst>
                              <p:par>
                                <p:cTn id="29" presetID="22" presetClass="entr" presetSubtype="8" fill="hold"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2000"/>
                                        <p:tgtEl>
                                          <p:spTgt spid="3">
                                            <p:txEl>
                                              <p:pRg st="6" end="6"/>
                                            </p:txEl>
                                          </p:spTgt>
                                        </p:tgtEl>
                                      </p:cBhvr>
                                    </p:animEffect>
                                  </p:childTnLst>
                                </p:cTn>
                              </p:par>
                            </p:childTnLst>
                          </p:cTn>
                        </p:par>
                        <p:par>
                          <p:cTn id="32" fill="hold">
                            <p:stCondLst>
                              <p:cond delay="21000"/>
                            </p:stCondLst>
                            <p:childTnLst>
                              <p:par>
                                <p:cTn id="33" presetID="22" presetClass="entr" presetSubtype="8" fill="hold" nodeType="afterEffect">
                                  <p:stCondLst>
                                    <p:cond delay="1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of America’s Industry </a:t>
            </a:r>
            <a:endParaRPr lang="en-US" dirty="0"/>
          </a:p>
        </p:txBody>
      </p:sp>
      <p:sp>
        <p:nvSpPr>
          <p:cNvPr id="3" name="Content Placeholder 2"/>
          <p:cNvSpPr>
            <a:spLocks noGrp="1"/>
          </p:cNvSpPr>
          <p:nvPr>
            <p:ph idx="1"/>
          </p:nvPr>
        </p:nvSpPr>
        <p:spPr>
          <a:xfrm>
            <a:off x="457200" y="1371600"/>
            <a:ext cx="8229600" cy="5257800"/>
          </a:xfrm>
        </p:spPr>
        <p:txBody>
          <a:bodyPr/>
          <a:lstStyle/>
          <a:p>
            <a:r>
              <a:rPr lang="en-US" dirty="0" smtClean="0"/>
              <a:t>The Transcontinental Railroad and other railways improved travel and trade.</a:t>
            </a:r>
          </a:p>
          <a:p>
            <a:r>
              <a:rPr lang="en-US" dirty="0" smtClean="0"/>
              <a:t>The USA’s population exploded.</a:t>
            </a:r>
          </a:p>
          <a:p>
            <a:r>
              <a:rPr lang="en-US" dirty="0" smtClean="0"/>
              <a:t>Development of a national market.</a:t>
            </a:r>
          </a:p>
          <a:p>
            <a:r>
              <a:rPr lang="en-US" dirty="0" smtClean="0"/>
              <a:t>Technological Progress:</a:t>
            </a:r>
          </a:p>
          <a:p>
            <a:pPr lvl="1"/>
            <a:r>
              <a:rPr lang="en-US" dirty="0" smtClean="0"/>
              <a:t>Bessemer Process in steel production</a:t>
            </a:r>
          </a:p>
          <a:p>
            <a:pPr lvl="1"/>
            <a:r>
              <a:rPr lang="en-US" dirty="0" smtClean="0"/>
              <a:t>Electricity opened new industries</a:t>
            </a:r>
          </a:p>
          <a:p>
            <a:pPr lvl="1"/>
            <a:r>
              <a:rPr lang="en-US" dirty="0" smtClean="0"/>
              <a:t>Oil industry boomed</a:t>
            </a:r>
          </a:p>
          <a:p>
            <a:pPr lvl="1"/>
            <a:r>
              <a:rPr lang="en-US" dirty="0" smtClean="0"/>
              <a:t>Development of corporations to raise money and limit liability</a:t>
            </a:r>
            <a:endParaRPr lang="en-US" dirty="0"/>
          </a:p>
        </p:txBody>
      </p:sp>
    </p:spTree>
    <p:extLst>
      <p:ext uri="{BB962C8B-B14F-4D97-AF65-F5344CB8AC3E}">
        <p14:creationId xmlns:p14="http://schemas.microsoft.com/office/powerpoint/2010/main" val="93137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par>
                          <p:cTn id="24" fill="hold">
                            <p:stCondLst>
                              <p:cond delay="15000"/>
                            </p:stCondLst>
                            <p:childTnLst>
                              <p:par>
                                <p:cTn id="25" presetID="22" presetClass="entr" presetSubtype="8"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2000"/>
                                        <p:tgtEl>
                                          <p:spTgt spid="3">
                                            <p:txEl>
                                              <p:pRg st="5" end="5"/>
                                            </p:txEl>
                                          </p:spTgt>
                                        </p:tgtEl>
                                      </p:cBhvr>
                                    </p:animEffect>
                                  </p:childTnLst>
                                </p:cTn>
                              </p:par>
                            </p:childTnLst>
                          </p:cTn>
                        </p:par>
                        <p:par>
                          <p:cTn id="28" fill="hold">
                            <p:stCondLst>
                              <p:cond delay="18000"/>
                            </p:stCondLst>
                            <p:childTnLst>
                              <p:par>
                                <p:cTn id="29" presetID="22" presetClass="entr" presetSubtype="8" fill="hold"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2000"/>
                                        <p:tgtEl>
                                          <p:spTgt spid="3">
                                            <p:txEl>
                                              <p:pRg st="6" end="6"/>
                                            </p:txEl>
                                          </p:spTgt>
                                        </p:tgtEl>
                                      </p:cBhvr>
                                    </p:animEffect>
                                  </p:childTnLst>
                                </p:cTn>
                              </p:par>
                            </p:childTnLst>
                          </p:cTn>
                        </p:par>
                        <p:par>
                          <p:cTn id="32" fill="hold">
                            <p:stCondLst>
                              <p:cond delay="21000"/>
                            </p:stCondLst>
                            <p:childTnLst>
                              <p:par>
                                <p:cTn id="33" presetID="22" presetClass="entr" presetSubtype="8" fill="hold" nodeType="afterEffect">
                                  <p:stCondLst>
                                    <p:cond delay="1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dirty="0" smtClean="0"/>
              <a:t>Entrepreneurs</a:t>
            </a:r>
            <a:endParaRPr lang="en-US" dirty="0"/>
          </a:p>
        </p:txBody>
      </p:sp>
      <p:sp>
        <p:nvSpPr>
          <p:cNvPr id="3" name="Content Placeholder 2"/>
          <p:cNvSpPr>
            <a:spLocks noGrp="1"/>
          </p:cNvSpPr>
          <p:nvPr>
            <p:ph idx="1"/>
          </p:nvPr>
        </p:nvSpPr>
        <p:spPr>
          <a:xfrm>
            <a:off x="457200" y="1143000"/>
            <a:ext cx="8229600" cy="5257800"/>
          </a:xfrm>
        </p:spPr>
        <p:txBody>
          <a:bodyPr/>
          <a:lstStyle/>
          <a:p>
            <a:pPr marL="0" indent="0" algn="ctr">
              <a:buNone/>
            </a:pPr>
            <a:r>
              <a:rPr lang="en-US" dirty="0" smtClean="0"/>
              <a:t>“Robber Barons” or “Captains of Industry”?</a:t>
            </a:r>
          </a:p>
          <a:p>
            <a:r>
              <a:rPr lang="en-US" dirty="0" smtClean="0"/>
              <a:t>Robber barons used ruthless tactics to destroy competition and keep workers wages low.</a:t>
            </a:r>
          </a:p>
          <a:p>
            <a:r>
              <a:rPr lang="en-US" dirty="0" smtClean="0"/>
              <a:t>Andrew Carnegie – </a:t>
            </a:r>
          </a:p>
          <a:p>
            <a:pPr lvl="1"/>
            <a:r>
              <a:rPr lang="en-US" dirty="0" smtClean="0"/>
              <a:t>Dominated steel industry by owning iron ore fields, coal mines, and steel mills.</a:t>
            </a:r>
          </a:p>
          <a:p>
            <a:pPr lvl="1"/>
            <a:r>
              <a:rPr lang="en-US" dirty="0" smtClean="0"/>
              <a:t>Became a philanthropist, gave away millions. </a:t>
            </a:r>
          </a:p>
          <a:p>
            <a:r>
              <a:rPr lang="en-US" dirty="0" smtClean="0"/>
              <a:t>John D. Rockefeller – </a:t>
            </a:r>
          </a:p>
          <a:p>
            <a:pPr lvl="1"/>
            <a:r>
              <a:rPr lang="en-US" dirty="0" smtClean="0"/>
              <a:t>Monopolized oil industry until Sherman Act. </a:t>
            </a:r>
            <a:endParaRPr lang="en-US" dirty="0"/>
          </a:p>
        </p:txBody>
      </p:sp>
    </p:spTree>
    <p:extLst>
      <p:ext uri="{BB962C8B-B14F-4D97-AF65-F5344CB8AC3E}">
        <p14:creationId xmlns:p14="http://schemas.microsoft.com/office/powerpoint/2010/main" val="88630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par>
                          <p:cTn id="24" fill="hold">
                            <p:stCondLst>
                              <p:cond delay="15000"/>
                            </p:stCondLst>
                            <p:childTnLst>
                              <p:par>
                                <p:cTn id="25" presetID="22" presetClass="entr" presetSubtype="8"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2000"/>
                                        <p:tgtEl>
                                          <p:spTgt spid="3">
                                            <p:txEl>
                                              <p:pRg st="5" end="5"/>
                                            </p:txEl>
                                          </p:spTgt>
                                        </p:tgtEl>
                                      </p:cBhvr>
                                    </p:animEffect>
                                  </p:childTnLst>
                                </p:cTn>
                              </p:par>
                            </p:childTnLst>
                          </p:cTn>
                        </p:par>
                        <p:par>
                          <p:cTn id="28" fill="hold">
                            <p:stCondLst>
                              <p:cond delay="18000"/>
                            </p:stCondLst>
                            <p:childTnLst>
                              <p:par>
                                <p:cTn id="29" presetID="22" presetClass="entr" presetSubtype="8" fill="hold"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44562"/>
          </a:xfrm>
        </p:spPr>
        <p:txBody>
          <a:bodyPr/>
          <a:lstStyle/>
          <a:p>
            <a:r>
              <a:rPr lang="en-US" dirty="0" smtClean="0"/>
              <a:t>Organized Labor</a:t>
            </a:r>
            <a:endParaRPr lang="en-US" dirty="0"/>
          </a:p>
        </p:txBody>
      </p:sp>
      <p:sp>
        <p:nvSpPr>
          <p:cNvPr id="3" name="Content Placeholder 2"/>
          <p:cNvSpPr>
            <a:spLocks noGrp="1"/>
          </p:cNvSpPr>
          <p:nvPr>
            <p:ph idx="1"/>
          </p:nvPr>
        </p:nvSpPr>
        <p:spPr>
          <a:xfrm>
            <a:off x="228600" y="990600"/>
            <a:ext cx="8686800" cy="5638800"/>
          </a:xfrm>
        </p:spPr>
        <p:txBody>
          <a:bodyPr/>
          <a:lstStyle/>
          <a:p>
            <a:r>
              <a:rPr lang="en-US" dirty="0" smtClean="0"/>
              <a:t>Problems of Workers:</a:t>
            </a:r>
          </a:p>
          <a:p>
            <a:pPr lvl="1"/>
            <a:r>
              <a:rPr lang="en-US" sz="2600" dirty="0" smtClean="0"/>
              <a:t>Long hours, low pay, dangerous conditions.</a:t>
            </a:r>
          </a:p>
          <a:p>
            <a:pPr lvl="1"/>
            <a:r>
              <a:rPr lang="en-US" sz="2600" dirty="0" smtClean="0"/>
              <a:t>Child labor and unequal pay for women.</a:t>
            </a:r>
          </a:p>
          <a:p>
            <a:pPr lvl="1"/>
            <a:r>
              <a:rPr lang="en-US" sz="2600" dirty="0" smtClean="0"/>
              <a:t>Lack of job security.</a:t>
            </a:r>
          </a:p>
          <a:p>
            <a:r>
              <a:rPr lang="en-US" dirty="0" smtClean="0"/>
              <a:t>Rise of Labor Unions:</a:t>
            </a:r>
          </a:p>
          <a:p>
            <a:pPr lvl="1"/>
            <a:r>
              <a:rPr lang="en-US" sz="2600" b="1" dirty="0" smtClean="0"/>
              <a:t>Knights of Labor </a:t>
            </a:r>
            <a:r>
              <a:rPr lang="en-US" sz="2600" dirty="0"/>
              <a:t>-</a:t>
            </a:r>
            <a:r>
              <a:rPr lang="en-US" sz="2600" dirty="0" smtClean="0"/>
              <a:t> Terrence Powderly</a:t>
            </a:r>
          </a:p>
          <a:p>
            <a:pPr lvl="1"/>
            <a:r>
              <a:rPr lang="en-US" sz="2600" b="1" dirty="0" smtClean="0"/>
              <a:t>American Federation of Labor -</a:t>
            </a:r>
            <a:r>
              <a:rPr lang="en-US" sz="2600" dirty="0" smtClean="0"/>
              <a:t> Samuel Gompers.</a:t>
            </a:r>
          </a:p>
          <a:p>
            <a:r>
              <a:rPr lang="en-US" dirty="0" smtClean="0"/>
              <a:t>Government attitude towards unions:</a:t>
            </a:r>
          </a:p>
          <a:p>
            <a:pPr lvl="1"/>
            <a:r>
              <a:rPr lang="en-US" sz="2600" dirty="0"/>
              <a:t>A</a:t>
            </a:r>
            <a:r>
              <a:rPr lang="en-US" sz="2600" dirty="0" smtClean="0"/>
              <a:t>nti-union bias, unions drove up cost of goods.</a:t>
            </a:r>
          </a:p>
          <a:p>
            <a:pPr lvl="1"/>
            <a:r>
              <a:rPr lang="en-US" sz="2600" dirty="0" smtClean="0"/>
              <a:t>Violence associated with strikes, like Haymarket Riot brought negative attention to unions.</a:t>
            </a:r>
            <a:endParaRPr lang="en-US" sz="2600" dirty="0"/>
          </a:p>
        </p:txBody>
      </p:sp>
    </p:spTree>
    <p:extLst>
      <p:ext uri="{BB962C8B-B14F-4D97-AF65-F5344CB8AC3E}">
        <p14:creationId xmlns:p14="http://schemas.microsoft.com/office/powerpoint/2010/main" val="148125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000"/>
                                        <p:tgtEl>
                                          <p:spTgt spid="3">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2000"/>
                                        <p:tgtEl>
                                          <p:spTgt spid="3">
                                            <p:txEl>
                                              <p:pRg st="4" end="4"/>
                                            </p:txEl>
                                          </p:spTgt>
                                        </p:tgtEl>
                                      </p:cBhvr>
                                    </p:animEffect>
                                  </p:childTnLst>
                                </p:cTn>
                              </p:par>
                            </p:childTnLst>
                          </p:cTn>
                        </p:par>
                        <p:par>
                          <p:cTn id="24" fill="hold">
                            <p:stCondLst>
                              <p:cond delay="15000"/>
                            </p:stCondLst>
                            <p:childTnLst>
                              <p:par>
                                <p:cTn id="25" presetID="22" presetClass="entr" presetSubtype="8"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2000"/>
                                        <p:tgtEl>
                                          <p:spTgt spid="3">
                                            <p:txEl>
                                              <p:pRg st="5" end="5"/>
                                            </p:txEl>
                                          </p:spTgt>
                                        </p:tgtEl>
                                      </p:cBhvr>
                                    </p:animEffect>
                                  </p:childTnLst>
                                </p:cTn>
                              </p:par>
                            </p:childTnLst>
                          </p:cTn>
                        </p:par>
                        <p:par>
                          <p:cTn id="28" fill="hold">
                            <p:stCondLst>
                              <p:cond delay="18000"/>
                            </p:stCondLst>
                            <p:childTnLst>
                              <p:par>
                                <p:cTn id="29" presetID="22" presetClass="entr" presetSubtype="8" fill="hold"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2000"/>
                                        <p:tgtEl>
                                          <p:spTgt spid="3">
                                            <p:txEl>
                                              <p:pRg st="6" end="6"/>
                                            </p:txEl>
                                          </p:spTgt>
                                        </p:tgtEl>
                                      </p:cBhvr>
                                    </p:animEffect>
                                  </p:childTnLst>
                                </p:cTn>
                              </p:par>
                            </p:childTnLst>
                          </p:cTn>
                        </p:par>
                        <p:par>
                          <p:cTn id="32" fill="hold">
                            <p:stCondLst>
                              <p:cond delay="21000"/>
                            </p:stCondLst>
                            <p:childTnLst>
                              <p:par>
                                <p:cTn id="33" presetID="22" presetClass="entr" presetSubtype="8" fill="hold" nodeType="afterEffect">
                                  <p:stCondLst>
                                    <p:cond delay="1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2000"/>
                                        <p:tgtEl>
                                          <p:spTgt spid="3">
                                            <p:txEl>
                                              <p:pRg st="7" end="7"/>
                                            </p:txEl>
                                          </p:spTgt>
                                        </p:tgtEl>
                                      </p:cBhvr>
                                    </p:animEffect>
                                  </p:childTnLst>
                                </p:cTn>
                              </p:par>
                            </p:childTnLst>
                          </p:cTn>
                        </p:par>
                        <p:par>
                          <p:cTn id="36" fill="hold">
                            <p:stCondLst>
                              <p:cond delay="24000"/>
                            </p:stCondLst>
                            <p:childTnLst>
                              <p:par>
                                <p:cTn id="37" presetID="22" presetClass="entr" presetSubtype="8" fill="hold" nodeType="afterEffect">
                                  <p:stCondLst>
                                    <p:cond delay="10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2000"/>
                                        <p:tgtEl>
                                          <p:spTgt spid="3">
                                            <p:txEl>
                                              <p:pRg st="8" end="8"/>
                                            </p:txEl>
                                          </p:spTgt>
                                        </p:tgtEl>
                                      </p:cBhvr>
                                    </p:animEffect>
                                  </p:childTnLst>
                                </p:cTn>
                              </p:par>
                            </p:childTnLst>
                          </p:cTn>
                        </p:par>
                        <p:par>
                          <p:cTn id="40" fill="hold">
                            <p:stCondLst>
                              <p:cond delay="27000"/>
                            </p:stCondLst>
                            <p:childTnLst>
                              <p:par>
                                <p:cTn id="41" presetID="22" presetClass="entr" presetSubtype="8" fill="hold" nodeType="afterEffect">
                                  <p:stCondLst>
                                    <p:cond delay="100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left)">
                                      <p:cBhvr>
                                        <p:cTn id="43"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F:\05 Gilded Age\telephone very animate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41558" y="5067286"/>
            <a:ext cx="1933061" cy="17749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05 Gilded Age\telephone cell animated.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9685" y="4884034"/>
            <a:ext cx="1395783" cy="19739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05 Gilded Age\alexander_graham_bell_te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4306" y="1600200"/>
            <a:ext cx="1722041" cy="1505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gifs.net/Animation11/Computers_and_Technology/Communication_Devices/Telegraph.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92000" y="35936"/>
            <a:ext cx="2471466" cy="14118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799496"/>
            <a:ext cx="6851576" cy="5953602"/>
          </a:xfrm>
        </p:spPr>
        <p:txBody>
          <a:bodyPr>
            <a:noAutofit/>
          </a:bodyPr>
          <a:lstStyle/>
          <a:p>
            <a:r>
              <a:rPr lang="en-US" sz="2800" dirty="0" smtClean="0"/>
              <a:t>The use of electricity was another of the era’s most significant developments.</a:t>
            </a:r>
          </a:p>
          <a:p>
            <a:r>
              <a:rPr lang="en-US" sz="2800" dirty="0" smtClean="0"/>
              <a:t>Electricity was first used as a means of communication with the telegraph.</a:t>
            </a:r>
          </a:p>
          <a:p>
            <a:r>
              <a:rPr lang="en-US" sz="2800" dirty="0" smtClean="0"/>
              <a:t>The </a:t>
            </a:r>
            <a:r>
              <a:rPr lang="en-US" sz="2800" b="1" dirty="0" smtClean="0">
                <a:solidFill>
                  <a:srgbClr val="FF0000"/>
                </a:solidFill>
              </a:rPr>
              <a:t>telegraph</a:t>
            </a:r>
            <a:r>
              <a:rPr lang="en-US" sz="2800" dirty="0" smtClean="0"/>
              <a:t> dramatically changed the speed at which we communicated over great distances and made the Pony Express obsolete.</a:t>
            </a:r>
          </a:p>
          <a:p>
            <a:r>
              <a:rPr lang="en-US" sz="2800" b="1" dirty="0" smtClean="0">
                <a:solidFill>
                  <a:srgbClr val="0070C0"/>
                </a:solidFill>
              </a:rPr>
              <a:t>Alexander Graham Bell </a:t>
            </a:r>
            <a:r>
              <a:rPr lang="en-US" sz="2800" dirty="0" smtClean="0"/>
              <a:t>would later perfect the telephone in 1876, it hasn’t stopped ringing since then.</a:t>
            </a:r>
          </a:p>
          <a:p>
            <a:r>
              <a:rPr lang="en-US" sz="2800" dirty="0" smtClean="0"/>
              <a:t>Communications haven’t been the same!</a:t>
            </a:r>
            <a:endParaRPr lang="en-US" sz="2800" dirty="0"/>
          </a:p>
        </p:txBody>
      </p:sp>
      <p:sp>
        <p:nvSpPr>
          <p:cNvPr id="8" name="Title 1"/>
          <p:cNvSpPr txBox="1">
            <a:spLocks/>
          </p:cNvSpPr>
          <p:nvPr/>
        </p:nvSpPr>
        <p:spPr>
          <a:xfrm>
            <a:off x="990600" y="7334"/>
            <a:ext cx="37338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effectLst>
                  <a:outerShdw blurRad="38100" dist="38100" dir="2700000" algn="tl">
                    <a:srgbClr val="000000">
                      <a:alpha val="43137"/>
                    </a:srgbClr>
                  </a:outerShdw>
                </a:effectLst>
              </a:rPr>
              <a:t>Electricity</a:t>
            </a:r>
            <a:endParaRPr lang="en-US" b="1" dirty="0">
              <a:solidFill>
                <a:srgbClr val="FFFF00"/>
              </a:solidFill>
              <a:effectLst>
                <a:outerShdw blurRad="38100" dist="38100" dir="2700000" algn="tl">
                  <a:srgbClr val="000000">
                    <a:alpha val="43137"/>
                  </a:srgbClr>
                </a:outerShdw>
              </a:effectLst>
            </a:endParaRPr>
          </a:p>
        </p:txBody>
      </p:sp>
      <p:pic>
        <p:nvPicPr>
          <p:cNvPr id="2" name="Bell Voi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94306" y="3200400"/>
            <a:ext cx="2169160" cy="1600200"/>
          </a:xfrm>
          <a:prstGeom prst="rect">
            <a:avLst/>
          </a:prstGeom>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repeatCount="indefinite" fill="hold" grpId="0" nodeType="afterEffect">
                                  <p:stCondLst>
                                    <p:cond delay="0"/>
                                  </p:stCondLst>
                                  <p:endCondLst>
                                    <p:cond evt="onNext" delay="0">
                                      <p:tgtEl>
                                        <p:sldTgt/>
                                      </p:tgtEl>
                                    </p:cond>
                                  </p:endCondLst>
                                  <p:iterate type="wd">
                                    <p:tmPct val="0"/>
                                  </p:iterate>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6" presetClass="emph" presetSubtype="0" fill="hold" grpId="1" nodeType="withEffect">
                                  <p:stCondLst>
                                    <p:cond delay="0"/>
                                  </p:stCondLst>
                                  <p:iterate type="wd">
                                    <p:tmPct val="10000"/>
                                  </p:iterate>
                                  <p:childTnLst>
                                    <p:animEffect transition="out" filter="fade">
                                      <p:cBhvr>
                                        <p:cTn id="9" dur="1000" tmFilter="0, 0; .2, .5; .8, .5; 1, 0"/>
                                        <p:tgtEl>
                                          <p:spTgt spid="8"/>
                                        </p:tgtEl>
                                      </p:cBhvr>
                                    </p:animEffect>
                                    <p:animScale>
                                      <p:cBhvr>
                                        <p:cTn id="10" dur="500" autoRev="1" fill="hold"/>
                                        <p:tgtEl>
                                          <p:spTgt spid="8"/>
                                        </p:tgtEl>
                                      </p:cBhvr>
                                      <p:by x="105000" y="105000"/>
                                    </p:animScale>
                                  </p:childTnLst>
                                </p:cTn>
                              </p:par>
                            </p:childTnLst>
                          </p:cTn>
                        </p:par>
                        <p:par>
                          <p:cTn id="11" fill="hold">
                            <p:stCondLst>
                              <p:cond delay="1000"/>
                            </p:stCondLst>
                            <p:childTnLst>
                              <p:par>
                                <p:cTn id="12" presetID="18" presetClass="entr" presetSubtype="12"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strips(downLeft)">
                                      <p:cBhvr>
                                        <p:cTn id="14" dur="500"/>
                                        <p:tgtEl>
                                          <p:spTgt spid="3">
                                            <p:txEl>
                                              <p:pRg st="0" end="0"/>
                                            </p:txEl>
                                          </p:spTgt>
                                        </p:tgtEl>
                                      </p:cBhvr>
                                    </p:animEffect>
                                  </p:childTnLst>
                                </p:cTn>
                              </p:par>
                            </p:childTnLst>
                          </p:cTn>
                        </p:par>
                        <p:par>
                          <p:cTn id="15" fill="hold">
                            <p:stCondLst>
                              <p:cond delay="1500"/>
                            </p:stCondLst>
                            <p:childTnLst>
                              <p:par>
                                <p:cTn id="16" presetID="18" presetClass="entr" presetSubtype="12"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strips(downLeft)">
                                      <p:cBhvr>
                                        <p:cTn id="18" dur="500"/>
                                        <p:tgtEl>
                                          <p:spTgt spid="3">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circle(in)">
                                      <p:cBhvr>
                                        <p:cTn id="21" dur="10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strips(down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strips(downLeft)">
                                      <p:cBhvr>
                                        <p:cTn id="31" dur="500"/>
                                        <p:tgtEl>
                                          <p:spTgt spid="3">
                                            <p:txEl>
                                              <p:pRg st="3" end="3"/>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circle(in)">
                                      <p:cBhvr>
                                        <p:cTn id="34" dur="2000"/>
                                        <p:tgtEl>
                                          <p:spTgt spid="2052"/>
                                        </p:tgtEl>
                                      </p:cBhvr>
                                    </p:animEffec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2"/>
                                        </p:tgtEl>
                                      </p:cBhvr>
                                      <p:by x="150000" y="150000"/>
                                    </p:animScale>
                                  </p:childTnLst>
                                </p:cTn>
                              </p:par>
                              <p:par>
                                <p:cTn id="42" presetID="35" presetClass="path" presetSubtype="0" accel="50000" decel="50000" fill="hold" nodeType="withEffect">
                                  <p:stCondLst>
                                    <p:cond delay="0"/>
                                  </p:stCondLst>
                                  <p:childTnLst>
                                    <p:animMotion origin="layout" path="M 5.55556E-7 1.11111E-6 L -0.49757 -0.27778 " pathEditMode="relative" rAng="0" ptsTypes="AA">
                                      <p:cBhvr>
                                        <p:cTn id="43" dur="2000" fill="hold"/>
                                        <p:tgtEl>
                                          <p:spTgt spid="2"/>
                                        </p:tgtEl>
                                        <p:attrNameLst>
                                          <p:attrName>ppt_x</p:attrName>
                                          <p:attrName>ppt_y</p:attrName>
                                        </p:attrNameLst>
                                      </p:cBhvr>
                                      <p:rCtr x="-24878" y="-13889"/>
                                    </p:animMotion>
                                  </p:childTnLst>
                                </p:cTn>
                              </p:par>
                              <p:par>
                                <p:cTn id="44" presetID="6" presetClass="emph" presetSubtype="0" fill="hold" nodeType="withEffect">
                                  <p:stCondLst>
                                    <p:cond delay="0"/>
                                  </p:stCondLst>
                                  <p:childTnLst>
                                    <p:animScale>
                                      <p:cBhvr>
                                        <p:cTn id="45" dur="2000" fill="hold"/>
                                        <p:tgtEl>
                                          <p:spTgt spid="2"/>
                                        </p:tgtEl>
                                      </p:cBhvr>
                                      <p:by x="150000" y="150000"/>
                                    </p:animScale>
                                  </p:childTnLst>
                                </p:cTn>
                              </p:par>
                            </p:childTnLst>
                          </p:cTn>
                        </p:par>
                      </p:childTnLst>
                    </p:cTn>
                  </p:par>
                  <p:par>
                    <p:cTn id="46" fill="hold">
                      <p:stCondLst>
                        <p:cond delay="indefinite"/>
                      </p:stCondLst>
                      <p:childTnLst>
                        <p:par>
                          <p:cTn id="47" fill="hold">
                            <p:stCondLst>
                              <p:cond delay="0"/>
                            </p:stCondLst>
                            <p:childTnLst>
                              <p:par>
                                <p:cTn id="48" presetID="6" presetClass="emph" presetSubtype="0" fill="hold" nodeType="clickEffect">
                                  <p:stCondLst>
                                    <p:cond delay="0"/>
                                  </p:stCondLst>
                                  <p:childTnLst>
                                    <p:animScale>
                                      <p:cBhvr>
                                        <p:cTn id="49" dur="2000" fill="hold"/>
                                        <p:tgtEl>
                                          <p:spTgt spid="2"/>
                                        </p:tgtEl>
                                      </p:cBhvr>
                                      <p:by x="50000" y="50000"/>
                                    </p:animScale>
                                  </p:childTnLst>
                                </p:cTn>
                              </p:par>
                              <p:par>
                                <p:cTn id="50" presetID="63" presetClass="path" presetSubtype="0" accel="50000" decel="50000" fill="hold" nodeType="withEffect">
                                  <p:stCondLst>
                                    <p:cond delay="0"/>
                                  </p:stCondLst>
                                  <p:childTnLst>
                                    <p:animMotion origin="layout" path="M -0.49757 -0.27777 L 0.00243 -0.02777 " pathEditMode="relative" rAng="0" ptsTypes="AA">
                                      <p:cBhvr>
                                        <p:cTn id="51" dur="2000" fill="hold"/>
                                        <p:tgtEl>
                                          <p:spTgt spid="2"/>
                                        </p:tgtEl>
                                        <p:attrNameLst>
                                          <p:attrName>ppt_x</p:attrName>
                                          <p:attrName>ppt_y</p:attrName>
                                        </p:attrNameLst>
                                      </p:cBhvr>
                                      <p:rCtr x="25000" y="12500"/>
                                    </p:animMotion>
                                  </p:childTnLst>
                                </p:cTn>
                              </p:par>
                            </p:childTnLst>
                          </p:cTn>
                        </p:par>
                        <p:par>
                          <p:cTn id="52" fill="hold">
                            <p:stCondLst>
                              <p:cond delay="2000"/>
                            </p:stCondLst>
                            <p:childTnLst>
                              <p:par>
                                <p:cTn id="53" presetID="16" presetClass="entr" presetSubtype="21" fill="hold" nodeType="afterEffect">
                                  <p:stCondLst>
                                    <p:cond delay="0"/>
                                  </p:stCondLst>
                                  <p:childTnLst>
                                    <p:set>
                                      <p:cBhvr>
                                        <p:cTn id="54" dur="1" fill="hold">
                                          <p:stCondLst>
                                            <p:cond delay="0"/>
                                          </p:stCondLst>
                                        </p:cTn>
                                        <p:tgtEl>
                                          <p:spTgt spid="2053"/>
                                        </p:tgtEl>
                                        <p:attrNameLst>
                                          <p:attrName>style.visibility</p:attrName>
                                        </p:attrNameLst>
                                      </p:cBhvr>
                                      <p:to>
                                        <p:strVal val="visible"/>
                                      </p:to>
                                    </p:set>
                                    <p:animEffect transition="in" filter="barn(inVertical)">
                                      <p:cBhvr>
                                        <p:cTn id="55" dur="500"/>
                                        <p:tgtEl>
                                          <p:spTgt spid="205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2054"/>
                                        </p:tgtEl>
                                        <p:attrNameLst>
                                          <p:attrName>style.visibility</p:attrName>
                                        </p:attrNameLst>
                                      </p:cBhvr>
                                      <p:to>
                                        <p:strVal val="visible"/>
                                      </p:to>
                                    </p:set>
                                    <p:anim calcmode="lin" valueType="num">
                                      <p:cBhvr additive="base">
                                        <p:cTn id="60" dur="500" fill="hold"/>
                                        <p:tgtEl>
                                          <p:spTgt spid="2054"/>
                                        </p:tgtEl>
                                        <p:attrNameLst>
                                          <p:attrName>ppt_x</p:attrName>
                                        </p:attrNameLst>
                                      </p:cBhvr>
                                      <p:tavLst>
                                        <p:tav tm="0">
                                          <p:val>
                                            <p:strVal val="1+#ppt_w/2"/>
                                          </p:val>
                                        </p:tav>
                                        <p:tav tm="100000">
                                          <p:val>
                                            <p:strVal val="#ppt_x"/>
                                          </p:val>
                                        </p:tav>
                                      </p:tavLst>
                                    </p:anim>
                                    <p:anim calcmode="lin" valueType="num">
                                      <p:cBhvr additive="base">
                                        <p:cTn id="61"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strips(downLeft)">
                                      <p:cBhvr>
                                        <p:cTn id="6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fill="hold" display="0">
                  <p:stCondLst>
                    <p:cond delay="indefinite"/>
                  </p:stCondLst>
                </p:cTn>
                <p:tgtEl>
                  <p:spTgt spid="2"/>
                </p:tgtEl>
              </p:cMediaNode>
            </p:video>
          </p:childTnLst>
        </p:cTn>
      </p:par>
    </p:tnLst>
    <p:bldLst>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US" dirty="0"/>
              <a:t>Technological Innovations</a:t>
            </a:r>
            <a:endParaRPr lang="en-US" dirty="0">
              <a:latin typeface="trashco" pitchFamily="2" charset="0"/>
            </a:endParaRPr>
          </a:p>
        </p:txBody>
      </p:sp>
      <p:sp>
        <p:nvSpPr>
          <p:cNvPr id="3" name="Content Placeholder 2"/>
          <p:cNvSpPr>
            <a:spLocks noGrp="1"/>
          </p:cNvSpPr>
          <p:nvPr>
            <p:ph idx="1"/>
          </p:nvPr>
        </p:nvSpPr>
        <p:spPr>
          <a:xfrm>
            <a:off x="0" y="990600"/>
            <a:ext cx="8981979" cy="5638800"/>
          </a:xfrm>
        </p:spPr>
        <p:txBody>
          <a:bodyPr>
            <a:normAutofit/>
          </a:bodyPr>
          <a:lstStyle/>
          <a:p>
            <a:r>
              <a:rPr lang="en-US" sz="2600" b="1" dirty="0" smtClean="0">
                <a:solidFill>
                  <a:srgbClr val="2319A7"/>
                </a:solidFill>
              </a:rPr>
              <a:t>Thomas Edison </a:t>
            </a:r>
            <a:r>
              <a:rPr lang="en-US" sz="2600" dirty="0" smtClean="0"/>
              <a:t>would also use electricity to produce amazing results.</a:t>
            </a:r>
          </a:p>
          <a:p>
            <a:r>
              <a:rPr lang="en-US" sz="2600" dirty="0" smtClean="0"/>
              <a:t>Edison designed a way to get electricity into homes and businesses, having electric appliances isn’t much good if you don’t have electricity.</a:t>
            </a:r>
          </a:p>
          <a:p>
            <a:endParaRPr lang="en-US" sz="2600" dirty="0"/>
          </a:p>
          <a:p>
            <a:r>
              <a:rPr lang="en-US" sz="2600" dirty="0" smtClean="0"/>
              <a:t> Edison was able to create:</a:t>
            </a:r>
          </a:p>
          <a:p>
            <a:pPr lvl="1"/>
            <a:r>
              <a:rPr lang="en-US" sz="2000" dirty="0" smtClean="0"/>
              <a:t>Motion pictures, (entertainment)</a:t>
            </a:r>
          </a:p>
          <a:p>
            <a:pPr lvl="1"/>
            <a:r>
              <a:rPr lang="en-US" sz="2000" dirty="0" smtClean="0"/>
              <a:t>The light bulb, (world went 24/7)</a:t>
            </a:r>
          </a:p>
          <a:p>
            <a:pPr lvl="1"/>
            <a:r>
              <a:rPr lang="en-US" sz="2000" dirty="0" smtClean="0"/>
              <a:t>The phonograph, (which later gave way to other forms of recordings)</a:t>
            </a:r>
          </a:p>
          <a:p>
            <a:endParaRPr lang="en-US" sz="2800" dirty="0" smtClean="0"/>
          </a:p>
        </p:txBody>
      </p:sp>
      <p:pic>
        <p:nvPicPr>
          <p:cNvPr id="55298" name="Picture 2" descr="Animated lightbulb"/>
          <p:cNvPicPr>
            <a:picLocks noChangeAspect="1" noChangeArrowheads="1"/>
          </p:cNvPicPr>
          <p:nvPr/>
        </p:nvPicPr>
        <p:blipFill>
          <a:blip r:embed="rId5" cstate="print"/>
          <a:srcRect/>
          <a:stretch>
            <a:fillRect/>
          </a:stretch>
        </p:blipFill>
        <p:spPr bwMode="auto">
          <a:xfrm>
            <a:off x="7396117" y="2894352"/>
            <a:ext cx="1365629" cy="1365630"/>
          </a:xfrm>
          <a:prstGeom prst="rect">
            <a:avLst/>
          </a:prstGeom>
          <a:noFill/>
          <a:ln w="31750" cmpd="dbl">
            <a:solidFill>
              <a:srgbClr val="FF0000"/>
            </a:solidFill>
          </a:ln>
        </p:spPr>
      </p:pic>
      <p:pic>
        <p:nvPicPr>
          <p:cNvPr id="55302" name="Picture 6" descr="http://t2.gstatic.com/images?q=tbn:ANd9GcTG9xkfzdrDXyDtpv5uvJetxs8JKdaH2zE63NRA7X93xjc7G_XBk21hSzCKhQ"/>
          <p:cNvPicPr>
            <a:picLocks noChangeAspect="1" noChangeArrowheads="1"/>
          </p:cNvPicPr>
          <p:nvPr/>
        </p:nvPicPr>
        <p:blipFill>
          <a:blip r:embed="rId6" cstate="print"/>
          <a:srcRect/>
          <a:stretch>
            <a:fillRect/>
          </a:stretch>
        </p:blipFill>
        <p:spPr bwMode="auto">
          <a:xfrm>
            <a:off x="2362200" y="5237008"/>
            <a:ext cx="1600200" cy="1564953"/>
          </a:xfrm>
          <a:prstGeom prst="rect">
            <a:avLst/>
          </a:prstGeom>
          <a:noFill/>
        </p:spPr>
      </p:pic>
      <p:pic>
        <p:nvPicPr>
          <p:cNvPr id="3074" name="Picture 2" descr="http://t1.gstatic.com/images?q=tbn:ANd9GcRT2vFl0Q6Mkl7zzeHcDrA0vWIZPRZLr2kVpzhH6KLCumYV2fOyM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4834" y="5237008"/>
            <a:ext cx="1543932" cy="15439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t3.gstatic.com/images?q=tbn:ANd9GcR0OWX88etwlNq1pRhvksFTMJyrwRbree-npxaqwi_GyOmuNbcCk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500" y="5231952"/>
            <a:ext cx="1490617" cy="149061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05 Gilded Age\Edis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5258029"/>
            <a:ext cx="1307347" cy="125614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6" name="Race Horse First Film Ever 1878 Eadweard Muybridg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876800" y="2805642"/>
            <a:ext cx="2057400" cy="1543050"/>
          </a:xfrm>
          <a:prstGeom prst="rect">
            <a:avLst/>
          </a:prstGeom>
        </p:spPr>
      </p:pic>
      <p:pic>
        <p:nvPicPr>
          <p:cNvPr id="1026" name="Picture 2" descr="C:\Users\mike.montgomery\Google Drive\STAAR US History\Audio Clips\Ipod.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881" t="8597" r="19141" b="7401"/>
          <a:stretch/>
        </p:blipFill>
        <p:spPr bwMode="auto">
          <a:xfrm>
            <a:off x="7713689" y="5217400"/>
            <a:ext cx="949888" cy="1583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311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fade">
                                      <p:cBhvr>
                                        <p:cTn id="10" dur="500"/>
                                        <p:tgtEl>
                                          <p:spTgt spid="3077"/>
                                        </p:tgtEl>
                                      </p:cBhvr>
                                    </p:animEffect>
                                  </p:childTnLst>
                                </p:cTn>
                              </p:par>
                            </p:childTnLst>
                          </p:cTn>
                        </p:par>
                        <p:par>
                          <p:cTn id="11" fill="hold">
                            <p:stCondLst>
                              <p:cond delay="500"/>
                            </p:stCondLst>
                            <p:childTnLst>
                              <p:par>
                                <p:cTn id="12" presetID="3" presetClass="entr" presetSubtype="10" fill="hold"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linds(horizontal)">
                                      <p:cBhvr>
                                        <p:cTn id="14" dur="2000"/>
                                        <p:tgtEl>
                                          <p:spTgt spid="3">
                                            <p:txEl>
                                              <p:pRg st="1" end="1"/>
                                            </p:txEl>
                                          </p:spTgt>
                                        </p:tgtEl>
                                      </p:cBhvr>
                                    </p:animEffect>
                                  </p:childTnLst>
                                </p:cTn>
                              </p:par>
                            </p:childTnLst>
                          </p:cTn>
                        </p:par>
                        <p:par>
                          <p:cTn id="15" fill="hold">
                            <p:stCondLst>
                              <p:cond delay="3500"/>
                            </p:stCondLst>
                            <p:childTnLst>
                              <p:par>
                                <p:cTn id="16" presetID="3" presetClass="entr" presetSubtype="10" fill="hold" nodeType="afterEffect">
                                  <p:stCondLst>
                                    <p:cond delay="1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2000"/>
                                        <p:tgtEl>
                                          <p:spTgt spid="3">
                                            <p:txEl>
                                              <p:pRg st="3" end="3"/>
                                            </p:txEl>
                                          </p:spTgt>
                                        </p:tgtEl>
                                      </p:cBhvr>
                                    </p:animEffect>
                                  </p:childTnLst>
                                </p:cTn>
                              </p:par>
                            </p:childTnLst>
                          </p:cTn>
                        </p:par>
                        <p:par>
                          <p:cTn id="19" fill="hold">
                            <p:stCondLst>
                              <p:cond delay="6500"/>
                            </p:stCondLst>
                            <p:childTnLst>
                              <p:par>
                                <p:cTn id="20" presetID="22" presetClass="entr" presetSubtype="8"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par>
                          <p:cTn id="23" fill="hold">
                            <p:stCondLst>
                              <p:cond delay="7000"/>
                            </p:stCondLst>
                            <p:childTnLst>
                              <p:par>
                                <p:cTn id="24" presetID="16" presetClass="entr" presetSubtype="2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left)">
                                      <p:cBhvr>
                                        <p:cTn id="31" dur="500"/>
                                        <p:tgtEl>
                                          <p:spTgt spid="3">
                                            <p:txEl>
                                              <p:pRg st="5" end="5"/>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55298"/>
                                        </p:tgtEl>
                                        <p:attrNameLst>
                                          <p:attrName>style.visibility</p:attrName>
                                        </p:attrNameLst>
                                      </p:cBhvr>
                                      <p:to>
                                        <p:strVal val="visible"/>
                                      </p:to>
                                    </p:set>
                                    <p:animEffect transition="in" filter="dissolve">
                                      <p:cBhvr>
                                        <p:cTn id="34" dur="500"/>
                                        <p:tgtEl>
                                          <p:spTgt spid="5529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par>
                                <p:cTn id="40" presetID="9" presetClass="entr" presetSubtype="0" fill="hold" nodeType="withEffect">
                                  <p:stCondLst>
                                    <p:cond delay="1000"/>
                                  </p:stCondLst>
                                  <p:childTnLst>
                                    <p:set>
                                      <p:cBhvr>
                                        <p:cTn id="41" dur="1" fill="hold">
                                          <p:stCondLst>
                                            <p:cond delay="0"/>
                                          </p:stCondLst>
                                        </p:cTn>
                                        <p:tgtEl>
                                          <p:spTgt spid="55302"/>
                                        </p:tgtEl>
                                        <p:attrNameLst>
                                          <p:attrName>style.visibility</p:attrName>
                                        </p:attrNameLst>
                                      </p:cBhvr>
                                      <p:to>
                                        <p:strVal val="visible"/>
                                      </p:to>
                                    </p:set>
                                    <p:animEffect transition="in" filter="dissolve">
                                      <p:cBhvr>
                                        <p:cTn id="42" dur="500"/>
                                        <p:tgtEl>
                                          <p:spTgt spid="55302"/>
                                        </p:tgtEl>
                                      </p:cBhvr>
                                    </p:animEffec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par>
                          <p:cTn id="43" fill="hold">
                            <p:stCondLst>
                              <p:cond delay="1500"/>
                            </p:stCondLst>
                            <p:childTnLst>
                              <p:par>
                                <p:cTn id="44" presetID="21" presetClass="entr" presetSubtype="1" fill="hold" nodeType="afterEffect">
                                  <p:stCondLst>
                                    <p:cond delay="1500"/>
                                  </p:stCondLst>
                                  <p:childTnLst>
                                    <p:set>
                                      <p:cBhvr>
                                        <p:cTn id="45" dur="1" fill="hold">
                                          <p:stCondLst>
                                            <p:cond delay="0"/>
                                          </p:stCondLst>
                                        </p:cTn>
                                        <p:tgtEl>
                                          <p:spTgt spid="3074"/>
                                        </p:tgtEl>
                                        <p:attrNameLst>
                                          <p:attrName>style.visibility</p:attrName>
                                        </p:attrNameLst>
                                      </p:cBhvr>
                                      <p:to>
                                        <p:strVal val="visible"/>
                                      </p:to>
                                    </p:set>
                                    <p:animEffect transition="in" filter="wheel(1)">
                                      <p:cBhvr>
                                        <p:cTn id="46" dur="2000"/>
                                        <p:tgtEl>
                                          <p:spTgt spid="3074"/>
                                        </p:tgtEl>
                                      </p:cBhvr>
                                    </p:animEffect>
                                  </p:childTnLst>
                                </p:cTn>
                              </p:par>
                            </p:childTnLst>
                          </p:cTn>
                        </p:par>
                        <p:par>
                          <p:cTn id="47" fill="hold">
                            <p:stCondLst>
                              <p:cond delay="5000"/>
                            </p:stCondLst>
                            <p:childTnLst>
                              <p:par>
                                <p:cTn id="48" presetID="16" presetClass="entr" presetSubtype="37" fill="hold" nodeType="afterEffect">
                                  <p:stCondLst>
                                    <p:cond delay="0"/>
                                  </p:stCondLst>
                                  <p:childTnLst>
                                    <p:set>
                                      <p:cBhvr>
                                        <p:cTn id="49" dur="1" fill="hold">
                                          <p:stCondLst>
                                            <p:cond delay="0"/>
                                          </p:stCondLst>
                                        </p:cTn>
                                        <p:tgtEl>
                                          <p:spTgt spid="3076"/>
                                        </p:tgtEl>
                                        <p:attrNameLst>
                                          <p:attrName>style.visibility</p:attrName>
                                        </p:attrNameLst>
                                      </p:cBhvr>
                                      <p:to>
                                        <p:strVal val="visible"/>
                                      </p:to>
                                    </p:set>
                                    <p:animEffect transition="in" filter="barn(outVertical)">
                                      <p:cBhvr>
                                        <p:cTn id="50" dur="2000"/>
                                        <p:tgtEl>
                                          <p:spTgt spid="3076"/>
                                        </p:tgtEl>
                                      </p:cBhvr>
                                    </p:animEffect>
                                  </p:childTnLst>
                                </p:cTn>
                              </p:par>
                            </p:childTnLst>
                          </p:cTn>
                        </p:par>
                        <p:par>
                          <p:cTn id="51" fill="hold">
                            <p:stCondLst>
                              <p:cond delay="7000"/>
                            </p:stCondLst>
                            <p:childTnLst>
                              <p:par>
                                <p:cTn id="52" presetID="16" presetClass="entr" presetSubtype="21" fill="hold" nodeType="afterEffect">
                                  <p:stCondLst>
                                    <p:cond delay="0"/>
                                  </p:stCondLst>
                                  <p:childTnLst>
                                    <p:set>
                                      <p:cBhvr>
                                        <p:cTn id="53" dur="1" fill="hold">
                                          <p:stCondLst>
                                            <p:cond delay="0"/>
                                          </p:stCondLst>
                                        </p:cTn>
                                        <p:tgtEl>
                                          <p:spTgt spid="1026"/>
                                        </p:tgtEl>
                                        <p:attrNameLst>
                                          <p:attrName>style.visibility</p:attrName>
                                        </p:attrNameLst>
                                      </p:cBhvr>
                                      <p:to>
                                        <p:strVal val="visible"/>
                                      </p:to>
                                    </p:set>
                                    <p:animEffect transition="in" filter="barn(inVertical)">
                                      <p:cBhvr>
                                        <p:cTn id="5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92162"/>
          </a:xfrm>
        </p:spPr>
        <p:txBody>
          <a:bodyPr/>
          <a:lstStyle/>
          <a:p>
            <a:r>
              <a:rPr lang="en-US" dirty="0" smtClean="0"/>
              <a:t>Other Inventors &amp; Innovations</a:t>
            </a:r>
            <a:endParaRPr lang="en-US" dirty="0"/>
          </a:p>
        </p:txBody>
      </p:sp>
      <p:sp>
        <p:nvSpPr>
          <p:cNvPr id="3" name="Content Placeholder 2"/>
          <p:cNvSpPr>
            <a:spLocks noGrp="1"/>
          </p:cNvSpPr>
          <p:nvPr>
            <p:ph idx="1"/>
          </p:nvPr>
        </p:nvSpPr>
        <p:spPr>
          <a:xfrm>
            <a:off x="228600" y="1905001"/>
            <a:ext cx="5410200" cy="1371599"/>
          </a:xfrm>
        </p:spPr>
        <p:txBody>
          <a:bodyPr>
            <a:normAutofit/>
          </a:bodyPr>
          <a:lstStyle/>
          <a:p>
            <a:r>
              <a:rPr lang="en-US" sz="2600" b="1" dirty="0" smtClean="0">
                <a:solidFill>
                  <a:srgbClr val="FF0000"/>
                </a:solidFill>
              </a:rPr>
              <a:t>Elias Howe </a:t>
            </a:r>
            <a:r>
              <a:rPr lang="en-US" sz="2600" dirty="0" smtClean="0">
                <a:solidFill>
                  <a:srgbClr val="FF0000"/>
                </a:solidFill>
              </a:rPr>
              <a:t>– sewing machine</a:t>
            </a:r>
            <a:r>
              <a:rPr lang="en-US" sz="2600" dirty="0" smtClean="0"/>
              <a:t>, clothing could be made cheaper, faster, and now at home.  (1846)</a:t>
            </a:r>
          </a:p>
        </p:txBody>
      </p:sp>
      <p:sp>
        <p:nvSpPr>
          <p:cNvPr id="4" name="Content Placeholder 2"/>
          <p:cNvSpPr txBox="1">
            <a:spLocks/>
          </p:cNvSpPr>
          <p:nvPr/>
        </p:nvSpPr>
        <p:spPr>
          <a:xfrm>
            <a:off x="457200" y="990600"/>
            <a:ext cx="8229600" cy="762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600" b="1" dirty="0" smtClean="0"/>
              <a:t>This was a time period of many invention</a:t>
            </a:r>
            <a:r>
              <a:rPr lang="en-US" sz="2600" dirty="0" smtClean="0"/>
              <a:t>s </a:t>
            </a:r>
            <a:r>
              <a:rPr lang="en-US" sz="2600" b="1" dirty="0" smtClean="0"/>
              <a:t>that improved the lifestyle and standard of living of many Americans. </a:t>
            </a:r>
            <a:endParaRPr lang="en-US" sz="2600" b="1" dirty="0"/>
          </a:p>
        </p:txBody>
      </p:sp>
      <p:pic>
        <p:nvPicPr>
          <p:cNvPr id="4098" name="Picture 2" descr="F:\05 Gilded Age\elias-howe-sewing-machi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752600"/>
            <a:ext cx="3153833" cy="181177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678382" y="3932167"/>
            <a:ext cx="5410200" cy="21178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b="1" dirty="0" smtClean="0">
                <a:solidFill>
                  <a:srgbClr val="0070C0"/>
                </a:solidFill>
              </a:rPr>
              <a:t>Elisha Otis </a:t>
            </a:r>
            <a:r>
              <a:rPr lang="en-US" sz="2600" dirty="0" smtClean="0">
                <a:solidFill>
                  <a:srgbClr val="0070C0"/>
                </a:solidFill>
              </a:rPr>
              <a:t>– passenger elevators</a:t>
            </a:r>
            <a:r>
              <a:rPr lang="en-US" sz="2600" dirty="0" smtClean="0"/>
              <a:t>, the new technique of making steel allowed for skyscrapers, this created a need for elevators to carry people  between floors.  (1852)</a:t>
            </a:r>
            <a:endParaRPr lang="en-US" sz="2600" dirty="0"/>
          </a:p>
        </p:txBody>
      </p:sp>
      <p:pic>
        <p:nvPicPr>
          <p:cNvPr id="4101" name="Picture 5" descr="http://blog.youth-online.com/attachments/2008/06/8_20080619103842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491" y="3124200"/>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fade">
                                      <p:cBhvr>
                                        <p:cTn id="23"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2129</TotalTime>
  <Words>3132</Words>
  <Application>Microsoft Office PowerPoint</Application>
  <PresentationFormat>On-screen Show (4:3)</PresentationFormat>
  <Paragraphs>286</Paragraphs>
  <Slides>63</Slides>
  <Notes>3</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63</vt:i4>
      </vt:variant>
    </vt:vector>
  </HeadingPairs>
  <TitlesOfParts>
    <vt:vector size="69" baseType="lpstr">
      <vt:lpstr>Arial</vt:lpstr>
      <vt:lpstr>Calibri</vt:lpstr>
      <vt:lpstr>Tattoo Ink</vt:lpstr>
      <vt:lpstr>trashco</vt:lpstr>
      <vt:lpstr>Office Theme</vt:lpstr>
      <vt:lpstr>Default Design</vt:lpstr>
      <vt:lpstr>PowerPoint Presentation</vt:lpstr>
      <vt:lpstr>PowerPoint Presentation</vt:lpstr>
      <vt:lpstr>Technological Innovations</vt:lpstr>
      <vt:lpstr>Technological Innovations</vt:lpstr>
      <vt:lpstr>Technological Innovations</vt:lpstr>
      <vt:lpstr>PowerPoint Presentation</vt:lpstr>
      <vt:lpstr>PowerPoint Presentation</vt:lpstr>
      <vt:lpstr>Technological Innovations</vt:lpstr>
      <vt:lpstr>Other Inventors &amp; Innovations</vt:lpstr>
      <vt:lpstr>Other Inventors &amp; Innovations</vt:lpstr>
      <vt:lpstr>The Growth of Railroads</vt:lpstr>
      <vt:lpstr>The Transcontinental Railroad</vt:lpstr>
      <vt:lpstr>Building the Transcontinental Railroad</vt:lpstr>
      <vt:lpstr>Transcontinental Railroad</vt:lpstr>
      <vt:lpstr>The Impact of the Railroads</vt:lpstr>
      <vt:lpstr>Development of a National Market</vt:lpstr>
      <vt:lpstr>Impact of Population Growth</vt:lpstr>
      <vt:lpstr>Impact of Population Growth</vt:lpstr>
      <vt:lpstr>New Types of Business Organization</vt:lpstr>
      <vt:lpstr>Corporations</vt:lpstr>
      <vt:lpstr>The Free Enterprise System</vt:lpstr>
      <vt:lpstr>The Free Enterprise System</vt:lpstr>
      <vt:lpstr>Entrepreneurs</vt:lpstr>
      <vt:lpstr>Captains of Industry</vt:lpstr>
      <vt:lpstr>The Gilded Age</vt:lpstr>
      <vt:lpstr>Political Cartoons on Robber Barons</vt:lpstr>
      <vt:lpstr>Above the Law</vt:lpstr>
      <vt:lpstr>abusing labor with low wages and long hours</vt:lpstr>
      <vt:lpstr>Simply not caring about the American public, </vt:lpstr>
      <vt:lpstr>having too much, influence on government, </vt:lpstr>
      <vt:lpstr>being just  plain  greedy </vt:lpstr>
      <vt:lpstr>Andrew Carnegie</vt:lpstr>
      <vt:lpstr>John D. Rockefeller</vt:lpstr>
      <vt:lpstr>Philanthropy</vt:lpstr>
      <vt:lpstr>Pros and Cons of Big Business</vt:lpstr>
      <vt:lpstr>Laws Against Big Business</vt:lpstr>
      <vt:lpstr>Laws Against Anti-Competitive Practices</vt:lpstr>
      <vt:lpstr>Laws Against Big Business</vt:lpstr>
      <vt:lpstr>PowerPoint Presentation</vt:lpstr>
      <vt:lpstr>Laws Against Anti-Competitive Practices</vt:lpstr>
      <vt:lpstr>PowerPoint Presentation</vt:lpstr>
      <vt:lpstr>PowerPoint Presentation</vt:lpstr>
      <vt:lpstr>The Conditions of Labor</vt:lpstr>
      <vt:lpstr>Factory Working Conditions</vt:lpstr>
      <vt:lpstr>PowerPoint Presentation</vt:lpstr>
      <vt:lpstr>Child Labor</vt:lpstr>
      <vt:lpstr>Child Labor</vt:lpstr>
      <vt:lpstr>PowerPoint Presentation</vt:lpstr>
      <vt:lpstr>PowerPoint Presentation</vt:lpstr>
      <vt:lpstr>PowerPoint Presentation</vt:lpstr>
      <vt:lpstr>The Rise of Unions</vt:lpstr>
      <vt:lpstr>PowerPoint Presentation</vt:lpstr>
      <vt:lpstr>Major Unions</vt:lpstr>
      <vt:lpstr>Major Unions</vt:lpstr>
      <vt:lpstr>Government Attitude Towards Unions</vt:lpstr>
      <vt:lpstr>Union Strikes and the Public</vt:lpstr>
      <vt:lpstr>PowerPoint Presentation</vt:lpstr>
      <vt:lpstr>PowerPoint Presentation</vt:lpstr>
      <vt:lpstr>PowerPoint Presentation</vt:lpstr>
      <vt:lpstr>Free Enterprise System</vt:lpstr>
      <vt:lpstr>Growth of America’s Industry </vt:lpstr>
      <vt:lpstr>Entrepreneurs</vt:lpstr>
      <vt:lpstr>Organized Labor</vt:lpstr>
    </vt:vector>
  </TitlesOfParts>
  <Company>SMCISD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Montgomery</dc:creator>
  <cp:lastModifiedBy>camrie hilderbrand</cp:lastModifiedBy>
  <cp:revision>245</cp:revision>
  <dcterms:created xsi:type="dcterms:W3CDTF">2013-06-24T20:44:34Z</dcterms:created>
  <dcterms:modified xsi:type="dcterms:W3CDTF">2016-09-29T14:24:57Z</dcterms:modified>
</cp:coreProperties>
</file>