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64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3AEDD-CBC5-46CF-872A-47179F9BE713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8B6A-4C87-4F96-AAD0-A9E7480DC0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3AEDD-CBC5-46CF-872A-47179F9BE713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8B6A-4C87-4F96-AAD0-A9E7480DC0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3AEDD-CBC5-46CF-872A-47179F9BE713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8B6A-4C87-4F96-AAD0-A9E7480DC0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3AEDD-CBC5-46CF-872A-47179F9BE713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8B6A-4C87-4F96-AAD0-A9E7480DC0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3AEDD-CBC5-46CF-872A-47179F9BE713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8B6A-4C87-4F96-AAD0-A9E7480DC0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3AEDD-CBC5-46CF-872A-47179F9BE713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8B6A-4C87-4F96-AAD0-A9E7480DC0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3AEDD-CBC5-46CF-872A-47179F9BE713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8B6A-4C87-4F96-AAD0-A9E7480DC0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3AEDD-CBC5-46CF-872A-47179F9BE713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8B6A-4C87-4F96-AAD0-A9E7480DC0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3AEDD-CBC5-46CF-872A-47179F9BE713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8B6A-4C87-4F96-AAD0-A9E7480DC0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3AEDD-CBC5-46CF-872A-47179F9BE713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8B6A-4C87-4F96-AAD0-A9E7480DC0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3AEDD-CBC5-46CF-872A-47179F9BE713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8B6A-4C87-4F96-AAD0-A9E7480DC0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3AEDD-CBC5-46CF-872A-47179F9BE713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68B6A-4C87-4F96-AAD0-A9E7480DC06B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“Contents of the Dead Man’s Pocket”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</a:t>
            </a:r>
          </a:p>
          <a:p>
            <a:r>
              <a:rPr lang="en-US" dirty="0" smtClean="0"/>
              <a:t>Jack Finney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Literary Analysis</a:t>
            </a:r>
            <a:br>
              <a:rPr lang="en-US" dirty="0" smtClean="0"/>
            </a:br>
            <a:r>
              <a:rPr lang="en-US" dirty="0" smtClean="0"/>
              <a:t>Conflict and </a:t>
            </a:r>
            <a:r>
              <a:rPr lang="en-US" dirty="0" err="1" smtClean="0"/>
              <a:t>Resoultion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Internal Conflict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In an internal conflict, a character struggles with his or her own opposing desires, beliefs, or needs.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External Conflict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In an external conflict, a character struggles against an outside force, such as an element of nature, or another character.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Literary Analysis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Main Internal Conflict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 main internal conflict is between Tom’s ambition and his love for his wife.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Tom’s internal conflict is resolved when he lets the yellow sheet float back out the window.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Main External Conflict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 main external conflict is Tom’s struggle to get back into his apartment.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Tom’s external conflict is resolved when he breaks the window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Skill – Cause and Effect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smtClean="0">
                <a:solidFill>
                  <a:schemeClr val="accent6"/>
                </a:solidFill>
              </a:rPr>
              <a:t>cause</a:t>
            </a:r>
            <a:r>
              <a:rPr lang="en-US" dirty="0" smtClean="0"/>
              <a:t> is an event, an action, or a situation that produces a result.  </a:t>
            </a:r>
            <a:endParaRPr lang="en-US" dirty="0"/>
          </a:p>
          <a:p>
            <a:r>
              <a:rPr lang="en-US" dirty="0" smtClean="0">
                <a:solidFill>
                  <a:srgbClr val="FFFF00"/>
                </a:solidFill>
              </a:rPr>
              <a:t>An effect</a:t>
            </a:r>
            <a:r>
              <a:rPr lang="en-US" dirty="0" smtClean="0"/>
              <a:t> is the result produced.</a:t>
            </a:r>
          </a:p>
          <a:p>
            <a:r>
              <a:rPr lang="en-US" dirty="0" smtClean="0"/>
              <a:t>To better follow a story, analyze causes and effects as you read, determining which earlier events lead to which later events.</a:t>
            </a:r>
          </a:p>
          <a:p>
            <a:r>
              <a:rPr lang="en-US" dirty="0" smtClean="0"/>
              <a:t>Many stories are chains of cause and effect, in which one event leads to the next.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 and Effect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Tom’s decision to stay home and work sets the cause/effect chain in motion.</a:t>
            </a:r>
          </a:p>
          <a:p>
            <a:r>
              <a:rPr lang="en-US" dirty="0" smtClean="0">
                <a:solidFill>
                  <a:schemeClr val="accent6"/>
                </a:solidFill>
              </a:rPr>
              <a:t>Short term</a:t>
            </a:r>
            <a:r>
              <a:rPr lang="en-US" dirty="0" smtClean="0"/>
              <a:t>:  The paper flies out the window as he shuts the door behind his wife.</a:t>
            </a:r>
          </a:p>
          <a:p>
            <a:r>
              <a:rPr lang="en-US" dirty="0" smtClean="0">
                <a:solidFill>
                  <a:schemeClr val="accent6"/>
                </a:solidFill>
              </a:rPr>
              <a:t>Long term</a:t>
            </a:r>
            <a:r>
              <a:rPr lang="en-US" dirty="0" smtClean="0"/>
              <a:t>:  Tom realizes that his life is more important than his work.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Key detail</a:t>
            </a:r>
            <a:r>
              <a:rPr lang="en-US" dirty="0" smtClean="0"/>
              <a:t>:  Clare goes to the movies; </a:t>
            </a:r>
            <a:r>
              <a:rPr lang="en-US" dirty="0" smtClean="0">
                <a:solidFill>
                  <a:srgbClr val="FFFF00"/>
                </a:solidFill>
              </a:rPr>
              <a:t>Effect:</a:t>
            </a:r>
            <a:r>
              <a:rPr lang="en-US" dirty="0" smtClean="0"/>
              <a:t>  She will not return home in time to help Tom.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Convoluted</a:t>
            </a:r>
            <a:r>
              <a:rPr lang="en-US" dirty="0" smtClean="0"/>
              <a:t>: adj. twisted in a complicated way.  </a:t>
            </a:r>
            <a:r>
              <a:rPr lang="en-US" i="1" dirty="0" smtClean="0">
                <a:solidFill>
                  <a:srgbClr val="FFFF00"/>
                </a:solidFill>
              </a:rPr>
              <a:t>The </a:t>
            </a:r>
            <a:r>
              <a:rPr lang="en-US" i="1" dirty="0" smtClean="0">
                <a:solidFill>
                  <a:srgbClr val="FFC000"/>
                </a:solidFill>
              </a:rPr>
              <a:t>convoluted</a:t>
            </a:r>
            <a:r>
              <a:rPr lang="en-US" i="1" dirty="0" smtClean="0">
                <a:solidFill>
                  <a:srgbClr val="FFFF00"/>
                </a:solidFill>
              </a:rPr>
              <a:t> maze confused us.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Verified:</a:t>
            </a:r>
            <a:r>
              <a:rPr lang="en-US" dirty="0" smtClean="0"/>
              <a:t> v.  - proved to be true.  </a:t>
            </a:r>
            <a:r>
              <a:rPr lang="en-US" i="1" dirty="0" smtClean="0">
                <a:solidFill>
                  <a:srgbClr val="FFFF00"/>
                </a:solidFill>
              </a:rPr>
              <a:t>He </a:t>
            </a:r>
            <a:r>
              <a:rPr lang="en-US" i="1" dirty="0" smtClean="0">
                <a:solidFill>
                  <a:srgbClr val="FFC000"/>
                </a:solidFill>
              </a:rPr>
              <a:t>verified </a:t>
            </a:r>
            <a:r>
              <a:rPr lang="en-US" i="1" dirty="0" smtClean="0">
                <a:solidFill>
                  <a:srgbClr val="FFFF00"/>
                </a:solidFill>
              </a:rPr>
              <a:t>the results of the test by double-checking the scores.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Deftness</a:t>
            </a:r>
            <a:r>
              <a:rPr lang="en-US" dirty="0" smtClean="0"/>
              <a:t>:  n. – skillfulness.  </a:t>
            </a:r>
            <a:r>
              <a:rPr lang="en-US" i="1" dirty="0" smtClean="0">
                <a:solidFill>
                  <a:srgbClr val="FFFF00"/>
                </a:solidFill>
              </a:rPr>
              <a:t>She climbed with the </a:t>
            </a:r>
            <a:r>
              <a:rPr lang="en-US" i="1" dirty="0" smtClean="0">
                <a:solidFill>
                  <a:srgbClr val="FFC000"/>
                </a:solidFill>
              </a:rPr>
              <a:t>deftness</a:t>
            </a:r>
            <a:r>
              <a:rPr lang="en-US" i="1" dirty="0" smtClean="0">
                <a:solidFill>
                  <a:srgbClr val="FFFF00"/>
                </a:solidFill>
              </a:rPr>
              <a:t> of a mountain goat.</a:t>
            </a:r>
            <a:endParaRPr lang="en-US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Imperceptibly</a:t>
            </a:r>
            <a:r>
              <a:rPr lang="en-US" dirty="0" smtClean="0"/>
              <a:t>: adv. – so slowly or slightly as to be barely noticeable.  </a:t>
            </a:r>
            <a:r>
              <a:rPr lang="en-US" i="1" dirty="0" smtClean="0">
                <a:solidFill>
                  <a:srgbClr val="FFFF00"/>
                </a:solidFill>
              </a:rPr>
              <a:t>I did not notice when the fish nibbled </a:t>
            </a:r>
            <a:r>
              <a:rPr lang="en-US" i="1" dirty="0" smtClean="0">
                <a:solidFill>
                  <a:srgbClr val="FFC000"/>
                </a:solidFill>
              </a:rPr>
              <a:t>imperceptibly</a:t>
            </a:r>
            <a:r>
              <a:rPr lang="en-US" i="1" dirty="0" smtClean="0">
                <a:solidFill>
                  <a:srgbClr val="FFFF00"/>
                </a:solidFill>
              </a:rPr>
              <a:t> at my bait.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Reveling:  </a:t>
            </a:r>
            <a:r>
              <a:rPr lang="en-US" dirty="0" smtClean="0"/>
              <a:t>v. – taking great pleasure or delight.  </a:t>
            </a:r>
            <a:r>
              <a:rPr lang="en-US" i="1" dirty="0" smtClean="0">
                <a:solidFill>
                  <a:srgbClr val="FFFF00"/>
                </a:solidFill>
              </a:rPr>
              <a:t>When she got her first job, she could not stop </a:t>
            </a:r>
            <a:r>
              <a:rPr lang="en-US" i="1" dirty="0" smtClean="0">
                <a:solidFill>
                  <a:srgbClr val="FFC000"/>
                </a:solidFill>
              </a:rPr>
              <a:t>reveling</a:t>
            </a:r>
            <a:r>
              <a:rPr lang="en-US" i="1" dirty="0" smtClean="0">
                <a:solidFill>
                  <a:srgbClr val="FFFF00"/>
                </a:solidFill>
              </a:rPr>
              <a:t> in her newfound independence.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Interminable:  </a:t>
            </a:r>
            <a:r>
              <a:rPr lang="en-US" dirty="0" smtClean="0"/>
              <a:t>adj. – endless or seeming endless</a:t>
            </a:r>
            <a:r>
              <a:rPr lang="en-US" i="1" dirty="0" smtClean="0">
                <a:solidFill>
                  <a:srgbClr val="FFFF00"/>
                </a:solidFill>
              </a:rPr>
              <a:t>.  The wait seemed </a:t>
            </a:r>
            <a:r>
              <a:rPr lang="en-US" i="1" dirty="0" smtClean="0">
                <a:solidFill>
                  <a:schemeClr val="accent6"/>
                </a:solidFill>
              </a:rPr>
              <a:t>interminable</a:t>
            </a:r>
            <a:r>
              <a:rPr lang="en-US" i="1" dirty="0" smtClean="0">
                <a:solidFill>
                  <a:srgbClr val="FFFF00"/>
                </a:solidFill>
              </a:rPr>
              <a:t> to the impatient shopper.</a:t>
            </a:r>
            <a:endParaRPr lang="en-US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 of the Dead Man’s Pocket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the selection, Tom </a:t>
            </a:r>
            <a:r>
              <a:rPr lang="en-US" dirty="0" err="1" smtClean="0"/>
              <a:t>Benecke</a:t>
            </a:r>
            <a:r>
              <a:rPr lang="en-US" dirty="0" smtClean="0"/>
              <a:t> stays home to work on a business proposal while his wife goes to the movies alone. </a:t>
            </a:r>
          </a:p>
          <a:p>
            <a:r>
              <a:rPr lang="en-US" dirty="0" smtClean="0"/>
              <a:t> When Tom has a harrowing experience on the ledge of his apartment building, he is forced to reexamine his life and reshape his outlook.</a:t>
            </a:r>
          </a:p>
          <a:p>
            <a:r>
              <a:rPr lang="en-US" dirty="0" smtClean="0"/>
              <a:t>At first, Tom feels safe and secure in his environment and place in life. </a:t>
            </a:r>
          </a:p>
          <a:p>
            <a:r>
              <a:rPr lang="en-US" dirty="0" smtClean="0"/>
              <a:t>When he Is out on the ledge, he realizes how dangerous reality can be and how small he is in the world.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498</Words>
  <Application>Microsoft Office PowerPoint</Application>
  <PresentationFormat>On-screen Show (4:3)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“Contents of the Dead Man’s Pocket”</vt:lpstr>
      <vt:lpstr>Literary Analysis Conflict and Resoultion</vt:lpstr>
      <vt:lpstr>Literary Analysis</vt:lpstr>
      <vt:lpstr>Reading Skill – Cause and Effect</vt:lpstr>
      <vt:lpstr>Cause and Effect</vt:lpstr>
      <vt:lpstr>Vocabulary</vt:lpstr>
      <vt:lpstr>Vocabulary</vt:lpstr>
      <vt:lpstr>Contents of the Dead Man’s Pocket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“Contents of the Dead Man’s Pocket”</dc:title>
  <dc:creator>Mom</dc:creator>
  <cp:lastModifiedBy>janfra fisher</cp:lastModifiedBy>
  <cp:revision>1</cp:revision>
  <cp:lastPrinted>2018-03-08T15:58:24Z</cp:lastPrinted>
  <dcterms:created xsi:type="dcterms:W3CDTF">2011-12-05T03:09:26Z</dcterms:created>
  <dcterms:modified xsi:type="dcterms:W3CDTF">2018-03-08T15:58:31Z</dcterms:modified>
</cp:coreProperties>
</file>